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68" r:id="rId3"/>
    <p:sldId id="269" r:id="rId4"/>
    <p:sldId id="274" r:id="rId5"/>
    <p:sldId id="272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000066"/>
    <a:srgbClr val="2FB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510" autoAdjust="0"/>
  </p:normalViewPr>
  <p:slideViewPr>
    <p:cSldViewPr snapToGrid="0">
      <p:cViewPr varScale="1">
        <p:scale>
          <a:sx n="66" d="100"/>
          <a:sy n="66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AC08E-1650-4819-AE29-B3749AE4346A}" type="datetimeFigureOut">
              <a:rPr lang="en-ZA" smtClean="0"/>
              <a:t>2017/11/29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70B23-FDFF-42FB-96BE-5E0C762A22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076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862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1800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C70B23-FDFF-42FB-96BE-5E0C762A228F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306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5" Type="http://schemas.openxmlformats.org/officeDocument/2006/relationships/image" Target="../media/image11.png"/><Relationship Id="rId10" Type="http://schemas.openxmlformats.org/officeDocument/2006/relationships/image" Target="../media/image6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Relationship Id="rId14" Type="http://schemas.openxmlformats.org/officeDocument/2006/relationships/image" Target="../media/image10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4.jpeg"/><Relationship Id="rId12" Type="http://schemas.openxmlformats.org/officeDocument/2006/relationships/image" Target="../media/image17.jpe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eg"/><Relationship Id="rId11" Type="http://schemas.openxmlformats.org/officeDocument/2006/relationships/image" Target="../media/image5.png"/><Relationship Id="rId5" Type="http://schemas.openxmlformats.org/officeDocument/2006/relationships/image" Target="../media/image1.emf"/><Relationship Id="rId15" Type="http://schemas.openxmlformats.org/officeDocument/2006/relationships/image" Target="../media/image20.jpeg"/><Relationship Id="rId10" Type="http://schemas.openxmlformats.org/officeDocument/2006/relationships/image" Target="../media/image16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1.e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2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png"/><Relationship Id="rId11" Type="http://schemas.openxmlformats.org/officeDocument/2006/relationships/image" Target="../media/image27.png"/><Relationship Id="rId5" Type="http://schemas.openxmlformats.org/officeDocument/2006/relationships/image" Target="../media/image1.emf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5.bin"/><Relationship Id="rId9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1.emf"/><Relationship Id="rId10" Type="http://schemas.openxmlformats.org/officeDocument/2006/relationships/image" Target="../media/image32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31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1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12" Type="http://schemas.openxmlformats.org/officeDocument/2006/relationships/image" Target="../media/image40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1.emf"/><Relationship Id="rId10" Type="http://schemas.openxmlformats.org/officeDocument/2006/relationships/image" Target="../media/image38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7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2.pn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Master" Target="../slideMasters/slideMaster1.xml"/><Relationship Id="rId7" Type="http://schemas.microsoft.com/office/2007/relationships/hdphoto" Target="../media/hdphoto3.wdp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Master" Target="../slideMasters/slideMaster1.xml"/><Relationship Id="rId7" Type="http://schemas.microsoft.com/office/2007/relationships/hdphoto" Target="../media/hdphoto3.wdp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6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96170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-9212" y="1862766"/>
            <a:ext cx="1872000" cy="12516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8673" y="3642426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6607282" y="1240970"/>
            <a:ext cx="5617029" cy="5617029"/>
            <a:chOff x="5633488" y="357498"/>
            <a:chExt cx="5924631" cy="59366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64901" y="357498"/>
              <a:ext cx="1980000" cy="198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4438" y="4303850"/>
              <a:ext cx="1980000" cy="198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0494" y="2337498"/>
              <a:ext cx="1980000" cy="1980000"/>
            </a:xfrm>
            <a:prstGeom prst="rect">
              <a:avLst/>
            </a:prstGeom>
            <a:solidFill>
              <a:srgbClr val="DE592E"/>
            </a:solidFill>
          </p:spPr>
        </p:pic>
        <p:grpSp>
          <p:nvGrpSpPr>
            <p:cNvPr id="25" name="Group 24"/>
            <p:cNvGrpSpPr/>
            <p:nvPr/>
          </p:nvGrpSpPr>
          <p:grpSpPr>
            <a:xfrm>
              <a:off x="5633488" y="4314105"/>
              <a:ext cx="1970463" cy="1980000"/>
              <a:chOff x="5633488" y="4314105"/>
              <a:chExt cx="1970463" cy="19800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633488" y="4314105"/>
                <a:ext cx="1970463" cy="198000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3200" dirty="0">
                  <a:solidFill>
                    <a:schemeClr val="bg1"/>
                  </a:solidFill>
                  <a:latin typeface="CoalhandLuke_Avon" pitchFamily="2" charset="0"/>
                  <a:cs typeface="CoalhandLuke_Avon" pitchFamily="2" charset="0"/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27089" y="4549012"/>
                <a:ext cx="1583260" cy="1510186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8119" y="2320119"/>
              <a:ext cx="1980000" cy="19800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3950" y="4304678"/>
              <a:ext cx="1980000" cy="1980000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12" y="-27345"/>
            <a:ext cx="1872000" cy="1872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2320" y="-27345"/>
            <a:ext cx="1872000" cy="1872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12" y="1850171"/>
            <a:ext cx="1872000" cy="1872000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-1343595" y="-27345"/>
            <a:ext cx="5574203" cy="6723119"/>
            <a:chOff x="-1343595" y="-27345"/>
            <a:chExt cx="5574203" cy="672311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-1343595" y="1822888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858777" y="-27345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617797" y="144379"/>
            <a:ext cx="7430285" cy="9428391"/>
            <a:chOff x="6617797" y="168442"/>
            <a:chExt cx="7430285" cy="9428391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10266324" y="168442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432599" y="2873714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617797" y="4977292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473879" y="3134601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67112" y="6153378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6321" y="722323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21411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Associ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62053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9095" y="562896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6230" y="3212271"/>
            <a:ext cx="6497229" cy="1747876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188" y="1292103"/>
            <a:ext cx="1876011" cy="18760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3879" y="3175421"/>
            <a:ext cx="1876011" cy="1876011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-9212" y="-27345"/>
            <a:ext cx="3744000" cy="3753070"/>
            <a:chOff x="-9212" y="-27345"/>
            <a:chExt cx="3744000" cy="375307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9212" y="-27345"/>
              <a:ext cx="1872000" cy="1872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62788" y="-27345"/>
              <a:ext cx="1872000" cy="1872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9212" y="1853725"/>
              <a:ext cx="1872000" cy="187200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0309188" y="3160807"/>
            <a:ext cx="1874339" cy="1871575"/>
            <a:chOff x="10285125" y="3232996"/>
            <a:chExt cx="1874339" cy="1871575"/>
          </a:xfrm>
        </p:grpSpPr>
        <p:sp>
          <p:nvSpPr>
            <p:cNvPr id="14" name="Rectangle 13"/>
            <p:cNvSpPr/>
            <p:nvPr/>
          </p:nvSpPr>
          <p:spPr>
            <a:xfrm>
              <a:off x="10285125" y="3232996"/>
              <a:ext cx="1874339" cy="18715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3200" dirty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514807" y="3474090"/>
              <a:ext cx="1506024" cy="1427488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188" y="5015550"/>
            <a:ext cx="1876011" cy="18760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617797" y="5005638"/>
            <a:ext cx="1874339" cy="1871575"/>
            <a:chOff x="5204419" y="4653036"/>
            <a:chExt cx="2337914" cy="2334467"/>
          </a:xfrm>
        </p:grpSpPr>
        <p:sp>
          <p:nvSpPr>
            <p:cNvPr id="22" name="Rectangle 21"/>
            <p:cNvSpPr/>
            <p:nvPr/>
          </p:nvSpPr>
          <p:spPr>
            <a:xfrm>
              <a:off x="5204419" y="4653036"/>
              <a:ext cx="2337914" cy="23344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3200" dirty="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5448712" y="5182328"/>
              <a:ext cx="1841097" cy="1382368"/>
              <a:chOff x="9469866" y="-22385"/>
              <a:chExt cx="1361067" cy="1020459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80221" y="395829"/>
                <a:ext cx="940357" cy="602245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469866" y="-22385"/>
                <a:ext cx="1361067" cy="295600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9893867" y="794781"/>
                <a:ext cx="726711" cy="5985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</p:grp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4"/>
          <a:stretch/>
        </p:blipFill>
        <p:spPr>
          <a:xfrm>
            <a:off x="8473879" y="5021779"/>
            <a:ext cx="1872000" cy="187200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6617797" y="168442"/>
            <a:ext cx="7430285" cy="9428391"/>
            <a:chOff x="6617797" y="168442"/>
            <a:chExt cx="7430285" cy="9428391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0266324" y="168442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432599" y="2873714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617797" y="4977292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473879" y="3134601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-1343595" y="-27345"/>
            <a:ext cx="5574203" cy="6723119"/>
            <a:chOff x="-1343595" y="-27345"/>
            <a:chExt cx="5574203" cy="6723119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-1343595" y="1822888"/>
              <a:ext cx="5574203" cy="5260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58777" y="-27345"/>
              <a:ext cx="79555" cy="6723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>
          <a:xfrm>
            <a:off x="171245" y="6296926"/>
            <a:ext cx="2743200" cy="365125"/>
          </a:xfrm>
        </p:spPr>
        <p:txBody>
          <a:bodyPr/>
          <a:lstStyle/>
          <a:p>
            <a:fld id="{66B66838-1572-4AE6-90BC-45DCBCF08D5F}" type="datetime1">
              <a:rPr lang="en-ZA" smtClean="0"/>
              <a:t>2017/11/29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084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Av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84522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087999" y="2785570"/>
            <a:ext cx="7314362" cy="372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7672" y="1166602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7672" y="3646277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563108">
            <a:off x="8628738" y="4531303"/>
            <a:ext cx="4921728" cy="254004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151934" y="6246834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570505" y="2915497"/>
            <a:ext cx="2385209" cy="4046720"/>
            <a:chOff x="9880245" y="3286902"/>
            <a:chExt cx="2050489" cy="367531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73373">
              <a:off x="10906118" y="3845413"/>
              <a:ext cx="1024616" cy="27854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5076" t="-1079"/>
            <a:stretch/>
          </p:blipFill>
          <p:spPr>
            <a:xfrm rot="20923057">
              <a:off x="9966502" y="3286902"/>
              <a:ext cx="1293730" cy="353537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750336">
              <a:off x="9880245" y="3891459"/>
              <a:ext cx="1116009" cy="3070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152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67829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087999" y="2785570"/>
            <a:ext cx="7314362" cy="372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7672" y="1166602"/>
            <a:ext cx="6497229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7672" y="3646277"/>
            <a:ext cx="6497229" cy="777457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accent5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grpSp>
        <p:nvGrpSpPr>
          <p:cNvPr id="19" name="Group 18"/>
          <p:cNvGrpSpPr/>
          <p:nvPr/>
        </p:nvGrpSpPr>
        <p:grpSpPr>
          <a:xfrm>
            <a:off x="5151934" y="6246834"/>
            <a:ext cx="2328705" cy="602245"/>
            <a:chOff x="9469866" y="-175708"/>
            <a:chExt cx="2328705" cy="60224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39871" y="3157039"/>
            <a:ext cx="6386913" cy="6486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77430">
            <a:off x="10230545" y="3108089"/>
            <a:ext cx="1682499" cy="3598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0133" y="4515809"/>
            <a:ext cx="1495047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7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-6342" y="0"/>
            <a:ext cx="12198343" cy="749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 dirty="0"/>
          </a:p>
        </p:txBody>
      </p:sp>
      <p:sp>
        <p:nvSpPr>
          <p:cNvPr id="14" name="Rectangle 13"/>
          <p:cNvSpPr/>
          <p:nvPr/>
        </p:nvSpPr>
        <p:spPr>
          <a:xfrm>
            <a:off x="1416640" y="5499491"/>
            <a:ext cx="2082224" cy="144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12566" y="5499491"/>
            <a:ext cx="862543" cy="203729"/>
          </a:xfrm>
        </p:spPr>
        <p:txBody>
          <a:bodyPr/>
          <a:lstStyle/>
          <a:p>
            <a:fld id="{1E2E7C36-4DF6-4FC0-93C5-5C9E749A4676}" type="datetime1">
              <a:rPr lang="en-ZA" smtClean="0"/>
              <a:pPr/>
              <a:t>2017/11/29</a:t>
            </a:fld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406" y="5499491"/>
            <a:ext cx="1199152" cy="1591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/>
          <a:srcRect l="2583" t="4584"/>
          <a:stretch/>
        </p:blipFill>
        <p:spPr>
          <a:xfrm>
            <a:off x="7476366" y="5499491"/>
            <a:ext cx="1921823" cy="14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556" y="5499491"/>
            <a:ext cx="1461600" cy="14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6126" y="5499491"/>
            <a:ext cx="1475874" cy="1438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7405" y="5499491"/>
            <a:ext cx="1440000" cy="14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084" y="5499491"/>
            <a:ext cx="1447056" cy="14387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0402" y="5499491"/>
            <a:ext cx="1426113" cy="14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1160" y="5547617"/>
            <a:ext cx="1401370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8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285853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3102" y="-2430715"/>
            <a:ext cx="4038608" cy="5715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899" y="1325628"/>
            <a:ext cx="8718551" cy="2852737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8899" y="4205353"/>
            <a:ext cx="8718551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5167" y="6356350"/>
            <a:ext cx="2743200" cy="365125"/>
          </a:xfrm>
        </p:spPr>
        <p:txBody>
          <a:bodyPr/>
          <a:lstStyle/>
          <a:p>
            <a:fld id="{C62DB861-8C61-414F-927D-3CFBAE3C7F9A}" type="datetime1">
              <a:rPr lang="en-ZA" smtClean="0"/>
              <a:t>2017/11/29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708829" y="5991225"/>
            <a:ext cx="2743200" cy="36512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431" y="0"/>
            <a:ext cx="1013569" cy="3041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94211">
            <a:off x="-804761" y="1438944"/>
            <a:ext cx="2788376" cy="37061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54514">
            <a:off x="-995955" y="1420818"/>
            <a:ext cx="3180190" cy="3888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4656" y="4591614"/>
            <a:ext cx="2973555" cy="2456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019" y="-738041"/>
            <a:ext cx="1995733" cy="257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1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30048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5">
                    <a:lumMod val="50000"/>
                  </a:schemeClr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5167" y="6356350"/>
            <a:ext cx="2743200" cy="365125"/>
          </a:xfrm>
        </p:spPr>
        <p:txBody>
          <a:bodyPr/>
          <a:lstStyle/>
          <a:p>
            <a:fld id="{763F6965-CB1A-4CD3-8B4B-1AFB58CF6D49}" type="datetime1">
              <a:rPr lang="en-ZA" smtClean="0"/>
              <a:t>2017/11/29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1" y="3859529"/>
            <a:ext cx="9856130" cy="72000"/>
          </a:xfrm>
          <a:prstGeom prst="rect">
            <a:avLst/>
          </a:prstGeom>
          <a:gradFill>
            <a:gsLst>
              <a:gs pos="71000">
                <a:schemeClr val="accent1">
                  <a:lumMod val="5000"/>
                  <a:lumOff val="95000"/>
                </a:schemeClr>
              </a:gs>
              <a:gs pos="0">
                <a:schemeClr val="accent5">
                  <a:lumMod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781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96488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8677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67986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9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729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rgbClr val="DE5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553420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1" y="1325629"/>
            <a:ext cx="9156700" cy="2411478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751" y="4011875"/>
            <a:ext cx="91567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032679" y="6356349"/>
            <a:ext cx="2743200" cy="3651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9745457" y="6173787"/>
            <a:ext cx="2328705" cy="602245"/>
            <a:chOff x="9469866" y="-175708"/>
            <a:chExt cx="2328705" cy="6022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9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rgbClr val="DE59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0750" y="3839503"/>
            <a:ext cx="10001249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3751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06F3-B818-4647-BD42-FE14A5729DEC}" type="datetime1">
              <a:rPr lang="en-ZA" smtClean="0"/>
              <a:t>2017/11/29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4482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4399858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32634"/>
            <a:ext cx="425450" cy="504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438150" y="6458634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68" y="6402072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7" name="Group 6"/>
          <p:cNvGrpSpPr/>
          <p:nvPr/>
        </p:nvGrpSpPr>
        <p:grpSpPr>
          <a:xfrm>
            <a:off x="10306980" y="6350333"/>
            <a:ext cx="1659143" cy="468603"/>
            <a:chOff x="9469866" y="-175708"/>
            <a:chExt cx="2328705" cy="60224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767378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75043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33310"/>
            <a:ext cx="425450" cy="504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02748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59310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4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51009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319844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02517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52698"/>
            <a:ext cx="425450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630" y="6422136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78698"/>
            <a:ext cx="9856130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70397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4118923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13595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6362392"/>
            <a:ext cx="425450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11239500" cy="587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630" y="6431830"/>
            <a:ext cx="2743200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D095D983-FFE0-4A87-A53B-72395B93D21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L-Shape 5"/>
          <p:cNvSpPr/>
          <p:nvPr/>
        </p:nvSpPr>
        <p:spPr>
          <a:xfrm>
            <a:off x="266700" y="0"/>
            <a:ext cx="342900" cy="742950"/>
          </a:xfrm>
          <a:prstGeom prst="corner">
            <a:avLst/>
          </a:prstGeom>
          <a:solidFill>
            <a:srgbClr val="FF6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438150" y="6488392"/>
            <a:ext cx="9715501" cy="252000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rgbClr val="FF67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10306980" y="6380091"/>
            <a:ext cx="1659143" cy="468603"/>
            <a:chOff x="9469866" y="-175708"/>
            <a:chExt cx="2328705" cy="6022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0933" y="-175708"/>
              <a:ext cx="940357" cy="60224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9866" y="-22385"/>
              <a:ext cx="1361067" cy="2956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1071860" y="213360"/>
              <a:ext cx="726711" cy="59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276228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A760E-EADF-45AF-B0E0-0B2FCE8FD00B}" type="datetime1">
              <a:rPr lang="en-ZA" smtClean="0"/>
              <a:t>2017/11/29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090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31901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35814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39" y="457200"/>
            <a:ext cx="260826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2" y="457200"/>
            <a:ext cx="7067548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839" y="2057400"/>
            <a:ext cx="2608262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250" y="6356350"/>
            <a:ext cx="2743200" cy="365125"/>
          </a:xfrm>
        </p:spPr>
        <p:txBody>
          <a:bodyPr/>
          <a:lstStyle/>
          <a:p>
            <a:fld id="{D7F6DB39-BCAB-4C20-BD99-D7EC378D7484}" type="datetime1">
              <a:rPr lang="en-ZA" smtClean="0"/>
              <a:t>2017/11/29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5098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99409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35814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39" y="457200"/>
            <a:ext cx="260826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CoalhandLuke_Avon" pitchFamily="2" charset="0"/>
                <a:cs typeface="CoalhandLuke_Avon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2" y="457200"/>
            <a:ext cx="7067548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839" y="2057400"/>
            <a:ext cx="2608262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6250" y="6356350"/>
            <a:ext cx="2743200" cy="365125"/>
          </a:xfrm>
        </p:spPr>
        <p:txBody>
          <a:bodyPr/>
          <a:lstStyle/>
          <a:p>
            <a:fld id="{D7F6DB39-BCAB-4C20-BD99-D7EC378D7484}" type="datetime1">
              <a:rPr lang="en-ZA" smtClean="0"/>
              <a:t>2017/11/29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4911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1827011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D89D6-756D-4212-98DA-11C5C4D97AD2}" type="datetime1">
              <a:rPr lang="en-ZA" smtClean="0"/>
              <a:t>2017/11/29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5D983-FFE0-4A87-A53B-72395B93D21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5530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0" r:id="rId3"/>
    <p:sldLayoutId id="2147483672" r:id="rId4"/>
    <p:sldLayoutId id="2147483677" r:id="rId5"/>
    <p:sldLayoutId id="2147483661" r:id="rId6"/>
    <p:sldLayoutId id="2147483662" r:id="rId7"/>
    <p:sldLayoutId id="2147483663" r:id="rId8"/>
    <p:sldLayoutId id="2147483664" r:id="rId9"/>
    <p:sldLayoutId id="2147483676" r:id="rId10"/>
    <p:sldLayoutId id="2147483652" r:id="rId11"/>
    <p:sldLayoutId id="2147483654" r:id="rId12"/>
    <p:sldLayoutId id="2147483665" r:id="rId13"/>
    <p:sldLayoutId id="2147483666" r:id="rId14"/>
    <p:sldLayoutId id="2147483668" r:id="rId15"/>
    <p:sldLayoutId id="2147483655" r:id="rId16"/>
    <p:sldLayoutId id="2147483656" r:id="rId17"/>
    <p:sldLayoutId id="2147483675" r:id="rId18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57775" y="5297715"/>
            <a:ext cx="1668054" cy="274877"/>
          </a:xfrm>
        </p:spPr>
        <p:txBody>
          <a:bodyPr/>
          <a:lstStyle/>
          <a:p>
            <a:r>
              <a:rPr lang="en-ZA" dirty="0" smtClean="0"/>
              <a:t>November 2017</a:t>
            </a:r>
          </a:p>
          <a:p>
            <a:endParaRPr lang="en-ZA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0" y="2401462"/>
            <a:ext cx="12192000" cy="17770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ZA" sz="6600" dirty="0" smtClean="0"/>
              <a:t>Mobile App Training Guide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666" y="804275"/>
            <a:ext cx="3178801" cy="254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162248" y="1045029"/>
            <a:ext cx="3722914" cy="4898571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4155827" y="1045029"/>
            <a:ext cx="3722914" cy="4898571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651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How to install the Fastway </a:t>
            </a:r>
            <a:r>
              <a:rPr lang="en-ZA" sz="3600" dirty="0"/>
              <a:t>M</a:t>
            </a:r>
            <a:r>
              <a:rPr lang="en-ZA" sz="3600" dirty="0" smtClean="0"/>
              <a:t>obile </a:t>
            </a:r>
            <a:r>
              <a:rPr lang="en-ZA" sz="3600" dirty="0"/>
              <a:t>A</a:t>
            </a:r>
            <a:r>
              <a:rPr lang="en-ZA" sz="3600" dirty="0" smtClean="0"/>
              <a:t>pp </a:t>
            </a:r>
            <a:endParaRPr lang="en-ZA" sz="3600" dirty="0"/>
          </a:p>
        </p:txBody>
      </p:sp>
      <p:sp>
        <p:nvSpPr>
          <p:cNvPr id="12" name="Rectangle 11"/>
          <p:cNvSpPr/>
          <p:nvPr/>
        </p:nvSpPr>
        <p:spPr>
          <a:xfrm>
            <a:off x="234697" y="1045029"/>
            <a:ext cx="3722914" cy="4898571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348905" y="1043308"/>
            <a:ext cx="3584033" cy="1692771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1</a:t>
            </a:r>
            <a:r>
              <a:rPr lang="en-ZA" sz="3200" dirty="0">
                <a:solidFill>
                  <a:schemeClr val="bg1"/>
                </a:solidFill>
              </a:rPr>
              <a:t>: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Download the Fastway App from the ‘App Store’ </a:t>
            </a:r>
            <a:r>
              <a:rPr lang="en-ZA" sz="2400" dirty="0">
                <a:solidFill>
                  <a:schemeClr val="bg1"/>
                </a:solidFill>
              </a:rPr>
              <a:t>or </a:t>
            </a:r>
          </a:p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‘Google Play’ Store </a:t>
            </a:r>
            <a:endParaRPr lang="en-ZA" sz="2400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26344" t="46368" r="68222" b="48730"/>
          <a:stretch/>
        </p:blipFill>
        <p:spPr>
          <a:xfrm>
            <a:off x="989430" y="4034771"/>
            <a:ext cx="2349063" cy="819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9898" t="46469" r="74668" b="48818"/>
          <a:stretch/>
        </p:blipFill>
        <p:spPr>
          <a:xfrm>
            <a:off x="989430" y="2999232"/>
            <a:ext cx="2349062" cy="788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096492" y="1045029"/>
            <a:ext cx="3722914" cy="1323439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2</a:t>
            </a:r>
            <a:r>
              <a:rPr lang="en-ZA" sz="3200" dirty="0">
                <a:solidFill>
                  <a:schemeClr val="bg1"/>
                </a:solidFill>
              </a:rPr>
              <a:t>: 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When </a:t>
            </a:r>
            <a:r>
              <a:rPr lang="en-ZA" sz="2400" dirty="0">
                <a:solidFill>
                  <a:schemeClr val="bg1"/>
                </a:solidFill>
              </a:rPr>
              <a:t>the store is open, search for </a:t>
            </a:r>
            <a:r>
              <a:rPr lang="en-ZA" sz="2400" dirty="0" smtClean="0">
                <a:solidFill>
                  <a:schemeClr val="bg1"/>
                </a:solidFill>
              </a:rPr>
              <a:t>‘</a:t>
            </a:r>
            <a:r>
              <a:rPr lang="en-ZA" sz="2400" i="1" dirty="0">
                <a:solidFill>
                  <a:schemeClr val="bg1"/>
                </a:solidFill>
              </a:rPr>
              <a:t>Avon - Fastway</a:t>
            </a:r>
            <a:r>
              <a:rPr lang="en-ZA" sz="2400" dirty="0">
                <a:solidFill>
                  <a:schemeClr val="bg1"/>
                </a:solidFill>
              </a:rPr>
              <a:t>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5137" y="1057662"/>
            <a:ext cx="3374571" cy="954107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3200" dirty="0">
                <a:solidFill>
                  <a:schemeClr val="bg1"/>
                </a:solidFill>
              </a:rPr>
              <a:t>Step </a:t>
            </a:r>
            <a:r>
              <a:rPr lang="en-ZA" sz="3200" dirty="0" smtClean="0">
                <a:solidFill>
                  <a:schemeClr val="bg1"/>
                </a:solidFill>
              </a:rPr>
              <a:t>3: </a:t>
            </a:r>
            <a:r>
              <a:rPr lang="en-ZA" sz="2400" dirty="0" smtClean="0">
                <a:solidFill>
                  <a:schemeClr val="bg1"/>
                </a:solidFill>
              </a:rPr>
              <a:t/>
            </a:r>
            <a:br>
              <a:rPr lang="en-ZA" sz="24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</a:rPr>
              <a:t>Tap the ‘</a:t>
            </a:r>
            <a:r>
              <a:rPr lang="en-ZA" sz="2400" dirty="0">
                <a:solidFill>
                  <a:schemeClr val="bg1"/>
                </a:solidFill>
              </a:rPr>
              <a:t>Install’ button</a:t>
            </a:r>
          </a:p>
        </p:txBody>
      </p:sp>
      <p:sp>
        <p:nvSpPr>
          <p:cNvPr id="22" name="Flowchart: Extract 21"/>
          <p:cNvSpPr/>
          <p:nvPr/>
        </p:nvSpPr>
        <p:spPr>
          <a:xfrm rot="5400000">
            <a:off x="3707662" y="4774181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lowchart: Extract 22"/>
          <p:cNvSpPr/>
          <p:nvPr/>
        </p:nvSpPr>
        <p:spPr>
          <a:xfrm rot="5400000">
            <a:off x="7686940" y="4781070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30479" r="4377" b="55910"/>
          <a:stretch/>
        </p:blipFill>
        <p:spPr>
          <a:xfrm>
            <a:off x="4210794" y="2799495"/>
            <a:ext cx="3524250" cy="933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" b="49225"/>
          <a:stretch/>
        </p:blipFill>
        <p:spPr>
          <a:xfrm>
            <a:off x="8456712" y="2096920"/>
            <a:ext cx="3231423" cy="2939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4874149" y="2785539"/>
            <a:ext cx="1698101" cy="7006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Oval 19"/>
          <p:cNvSpPr/>
          <p:nvPr/>
        </p:nvSpPr>
        <p:spPr>
          <a:xfrm>
            <a:off x="10306962" y="4365610"/>
            <a:ext cx="1425905" cy="7688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1590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12" grpId="0" animBg="1"/>
      <p:bldP spid="13" grpId="0"/>
      <p:bldP spid="17" grpId="0"/>
      <p:bldP spid="19" grpId="0"/>
      <p:bldP spid="7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93485" y="5986688"/>
            <a:ext cx="12685485" cy="86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5833321" y="890272"/>
            <a:ext cx="6318001" cy="5840829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7137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How to use the Fastway </a:t>
            </a:r>
            <a:r>
              <a:rPr lang="en-ZA" sz="3600" dirty="0"/>
              <a:t>M</a:t>
            </a:r>
            <a:r>
              <a:rPr lang="en-ZA" sz="3600" dirty="0" smtClean="0"/>
              <a:t>obile </a:t>
            </a:r>
            <a:r>
              <a:rPr lang="en-ZA" sz="3600" dirty="0"/>
              <a:t>A</a:t>
            </a:r>
            <a:r>
              <a:rPr lang="en-ZA" sz="3600" dirty="0" smtClean="0"/>
              <a:t>pp </a:t>
            </a:r>
            <a:endParaRPr lang="en-ZA" sz="3600" dirty="0"/>
          </a:p>
        </p:txBody>
      </p:sp>
      <p:sp>
        <p:nvSpPr>
          <p:cNvPr id="12" name="Rectangle 11"/>
          <p:cNvSpPr/>
          <p:nvPr/>
        </p:nvSpPr>
        <p:spPr>
          <a:xfrm>
            <a:off x="112024" y="898662"/>
            <a:ext cx="5649094" cy="5832439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64396" y="859476"/>
            <a:ext cx="5662400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2800" dirty="0" smtClean="0">
                <a:solidFill>
                  <a:schemeClr val="bg1"/>
                </a:solidFill>
              </a:rPr>
              <a:t>Step1: Open </a:t>
            </a:r>
            <a:r>
              <a:rPr lang="en-ZA" sz="2800" dirty="0">
                <a:solidFill>
                  <a:schemeClr val="bg1"/>
                </a:solidFill>
              </a:rPr>
              <a:t>the </a:t>
            </a:r>
            <a:r>
              <a:rPr lang="en-ZA" sz="2800" dirty="0" smtClean="0">
                <a:solidFill>
                  <a:schemeClr val="bg1"/>
                </a:solidFill>
              </a:rPr>
              <a:t>Fastway Mobile </a:t>
            </a:r>
            <a:r>
              <a:rPr lang="en-ZA" sz="2800" dirty="0">
                <a:solidFill>
                  <a:schemeClr val="bg1"/>
                </a:solidFill>
              </a:rPr>
              <a:t>App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9862" y="830921"/>
            <a:ext cx="6881461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>
            <a:defPPr>
              <a:defRPr lang="en-US"/>
            </a:defPPr>
            <a:lvl1pPr lvl="0">
              <a:defRPr sz="32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ZA" sz="2800" dirty="0" smtClean="0"/>
              <a:t>Step 2: Track your parcel</a:t>
            </a:r>
            <a:endParaRPr lang="en-ZA" sz="2800" dirty="0"/>
          </a:p>
        </p:txBody>
      </p:sp>
      <p:sp>
        <p:nvSpPr>
          <p:cNvPr id="28" name="Flowchart: Extract 27"/>
          <p:cNvSpPr/>
          <p:nvPr/>
        </p:nvSpPr>
        <p:spPr>
          <a:xfrm rot="5400000">
            <a:off x="5278130" y="5452645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56" y="1511502"/>
            <a:ext cx="2877419" cy="51154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510" y="1517883"/>
            <a:ext cx="2877419" cy="5115412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7615220" y="5213765"/>
            <a:ext cx="1377101" cy="5119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FFFF00"/>
              </a:solidFill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10472454" y="3871960"/>
            <a:ext cx="1570697" cy="1390035"/>
          </a:xfrm>
          <a:prstGeom prst="wedgeRoundRectCallout">
            <a:avLst>
              <a:gd name="adj1" fmla="val -100334"/>
              <a:gd name="adj2" fmla="val 3849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Should you wish to contact us please tap on the envelope </a:t>
            </a:r>
            <a:r>
              <a:rPr lang="en-ZA" sz="1400" dirty="0">
                <a:solidFill>
                  <a:schemeClr val="tx1"/>
                </a:solidFill>
              </a:rPr>
              <a:t>for</a:t>
            </a:r>
            <a:r>
              <a:rPr lang="en-ZA" sz="1400" dirty="0" smtClean="0">
                <a:solidFill>
                  <a:schemeClr val="tx1"/>
                </a:solidFill>
              </a:rPr>
              <a:t> relevant contact details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5898688" y="4223268"/>
            <a:ext cx="1510252" cy="824367"/>
          </a:xfrm>
          <a:prstGeom prst="wedgeRoundRectCallout">
            <a:avLst>
              <a:gd name="adj1" fmla="val 93284"/>
              <a:gd name="adj2" fmla="val 55628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Tap here to track your parcel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107385" y="2841132"/>
            <a:ext cx="2102743" cy="13821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FFFF00"/>
              </a:solidFill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4285060" y="2048347"/>
            <a:ext cx="1185502" cy="1480714"/>
          </a:xfrm>
          <a:prstGeom prst="wedgeRoundRectCallout">
            <a:avLst>
              <a:gd name="adj1" fmla="val -183654"/>
              <a:gd name="adj2" fmla="val 4294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</a:rPr>
              <a:t>Type your account number and </a:t>
            </a:r>
            <a:r>
              <a:rPr lang="en-ZA" sz="1400" dirty="0" smtClean="0">
                <a:solidFill>
                  <a:schemeClr val="tx1"/>
                </a:solidFill>
              </a:rPr>
              <a:t>tap on the ‘Submit’ button</a:t>
            </a:r>
            <a:endParaRPr lang="en-Z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1" animBg="1"/>
      <p:bldP spid="19" grpId="0"/>
      <p:bldP spid="29" grpId="0" animBg="1"/>
      <p:bldP spid="25" grpId="0" animBg="1"/>
      <p:bldP spid="20" grpId="0" animBg="1"/>
      <p:bldP spid="15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93485" y="5986688"/>
            <a:ext cx="12685485" cy="86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4958084" y="843305"/>
            <a:ext cx="7233917" cy="6006427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7137"/>
            <a:ext cx="11239500" cy="587375"/>
          </a:xfrm>
        </p:spPr>
        <p:txBody>
          <a:bodyPr>
            <a:noAutofit/>
          </a:bodyPr>
          <a:lstStyle/>
          <a:p>
            <a:r>
              <a:rPr lang="en-ZA" sz="3600" dirty="0" smtClean="0"/>
              <a:t>How to use the Fastway </a:t>
            </a:r>
            <a:r>
              <a:rPr lang="en-ZA" sz="3600" dirty="0"/>
              <a:t>M</a:t>
            </a:r>
            <a:r>
              <a:rPr lang="en-ZA" sz="3600" dirty="0" smtClean="0"/>
              <a:t>obile </a:t>
            </a:r>
            <a:r>
              <a:rPr lang="en-ZA" sz="3600" dirty="0"/>
              <a:t>A</a:t>
            </a:r>
            <a:r>
              <a:rPr lang="en-ZA" sz="3600" dirty="0" smtClean="0"/>
              <a:t>pp </a:t>
            </a:r>
            <a:endParaRPr lang="en-ZA" sz="3600" dirty="0"/>
          </a:p>
        </p:txBody>
      </p:sp>
      <p:sp>
        <p:nvSpPr>
          <p:cNvPr id="12" name="Rectangle 11"/>
          <p:cNvSpPr/>
          <p:nvPr/>
        </p:nvSpPr>
        <p:spPr>
          <a:xfrm>
            <a:off x="23728" y="839025"/>
            <a:ext cx="4844844" cy="6018975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23728" y="832190"/>
            <a:ext cx="4265062" cy="138499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/>
            <a:r>
              <a:rPr lang="en-ZA" sz="2800" dirty="0">
                <a:solidFill>
                  <a:schemeClr val="bg1"/>
                </a:solidFill>
              </a:rPr>
              <a:t>Step 3: </a:t>
            </a:r>
            <a:r>
              <a:rPr lang="en-ZA" sz="2800" dirty="0" smtClean="0">
                <a:solidFill>
                  <a:schemeClr val="bg1"/>
                </a:solidFill>
              </a:rPr>
              <a:t>Tracking current </a:t>
            </a:r>
            <a:br>
              <a:rPr lang="en-ZA" sz="2800" dirty="0" smtClean="0">
                <a:solidFill>
                  <a:schemeClr val="bg1"/>
                </a:solidFill>
              </a:rPr>
            </a:br>
            <a:r>
              <a:rPr lang="en-ZA" sz="2800" dirty="0" smtClean="0">
                <a:solidFill>
                  <a:schemeClr val="bg1"/>
                </a:solidFill>
              </a:rPr>
              <a:t>and older orders</a:t>
            </a:r>
            <a:endParaRPr lang="en-ZA" sz="2800" dirty="0">
              <a:solidFill>
                <a:schemeClr val="bg1"/>
              </a:solidFill>
            </a:endParaRPr>
          </a:p>
          <a:p>
            <a:pPr lvl="0" algn="ctr"/>
            <a:r>
              <a:rPr lang="en-ZA" sz="2800" dirty="0" smtClean="0">
                <a:solidFill>
                  <a:schemeClr val="bg1"/>
                </a:solidFill>
              </a:rPr>
              <a:t> </a:t>
            </a:r>
            <a:endParaRPr lang="en-ZA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89556" y="830921"/>
            <a:ext cx="6881461" cy="954107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>
            <a:defPPr>
              <a:defRPr lang="en-US"/>
            </a:defPPr>
            <a:lvl1pPr lvl="0">
              <a:defRPr sz="32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ZA" sz="2800" dirty="0" smtClean="0"/>
              <a:t>Step 4: Detailed tracking location of your order</a:t>
            </a:r>
            <a:r>
              <a:rPr lang="en-ZA" sz="2800" dirty="0"/>
              <a:t> </a:t>
            </a:r>
            <a:r>
              <a:rPr lang="en-ZA" sz="2800" dirty="0" smtClean="0"/>
              <a:t>is displayed</a:t>
            </a:r>
            <a:endParaRPr lang="en-ZA" sz="2800" dirty="0"/>
          </a:p>
        </p:txBody>
      </p:sp>
      <p:sp>
        <p:nvSpPr>
          <p:cNvPr id="28" name="Flowchart: Extract 27"/>
          <p:cNvSpPr/>
          <p:nvPr/>
        </p:nvSpPr>
        <p:spPr>
          <a:xfrm rot="5400000">
            <a:off x="4756892" y="5874092"/>
            <a:ext cx="807600" cy="1056838"/>
          </a:xfrm>
          <a:prstGeom prst="flowChartExtra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2700" prstMaterial="flat">
            <a:bevelT w="177800" h="254000"/>
            <a:bevelB w="152400"/>
          </a:sp3d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30" y="2211469"/>
            <a:ext cx="2538131" cy="45122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623" y="2205833"/>
            <a:ext cx="2623185" cy="45178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406" y="2205834"/>
            <a:ext cx="2647061" cy="4517867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010433" y="4933757"/>
            <a:ext cx="917497" cy="6080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Rounded Rectangular Callout 22"/>
          <p:cNvSpPr/>
          <p:nvPr/>
        </p:nvSpPr>
        <p:spPr>
          <a:xfrm>
            <a:off x="170393" y="5161743"/>
            <a:ext cx="1414139" cy="972357"/>
          </a:xfrm>
          <a:prstGeom prst="wedgeRoundRectCallout">
            <a:avLst>
              <a:gd name="adj1" fmla="val 85512"/>
              <a:gd name="adj2" fmla="val -4034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To track current orders, tap here 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972550" y="5161744"/>
            <a:ext cx="1463831" cy="1104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Rounded Rectangular Callout 24"/>
          <p:cNvSpPr/>
          <p:nvPr/>
        </p:nvSpPr>
        <p:spPr>
          <a:xfrm>
            <a:off x="10680701" y="4750934"/>
            <a:ext cx="1405304" cy="1926385"/>
          </a:xfrm>
          <a:prstGeom prst="wedgeRoundRectCallout">
            <a:avLst>
              <a:gd name="adj1" fmla="val -85227"/>
              <a:gd name="adj2" fmla="val -1969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If your order has been delivered, the receiver's signature will be displayed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896266" y="3084359"/>
            <a:ext cx="1031664" cy="7677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Rounded Rectangular Callout 19"/>
          <p:cNvSpPr/>
          <p:nvPr/>
        </p:nvSpPr>
        <p:spPr>
          <a:xfrm>
            <a:off x="106491" y="2680582"/>
            <a:ext cx="1688090" cy="1895442"/>
          </a:xfrm>
          <a:prstGeom prst="wedgeRoundRectCallout">
            <a:avLst>
              <a:gd name="adj1" fmla="val 73417"/>
              <a:gd name="adj2" fmla="val 237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</a:rPr>
              <a:t>If </a:t>
            </a:r>
            <a:r>
              <a:rPr lang="en-ZA" sz="1400" dirty="0">
                <a:solidFill>
                  <a:schemeClr val="tx1"/>
                </a:solidFill>
              </a:rPr>
              <a:t>you would like to track orders </a:t>
            </a:r>
            <a:r>
              <a:rPr lang="en-ZA" sz="1400" b="1" dirty="0">
                <a:solidFill>
                  <a:schemeClr val="tx1"/>
                </a:solidFill>
              </a:rPr>
              <a:t>older than 10 days,</a:t>
            </a:r>
            <a:r>
              <a:rPr lang="en-ZA" sz="1400" dirty="0">
                <a:solidFill>
                  <a:schemeClr val="tx1"/>
                </a:solidFill>
              </a:rPr>
              <a:t> type your ‘order </a:t>
            </a:r>
            <a:r>
              <a:rPr lang="en-ZA" sz="1400" dirty="0" smtClean="0">
                <a:solidFill>
                  <a:schemeClr val="tx1"/>
                </a:solidFill>
              </a:rPr>
              <a:t>number’ </a:t>
            </a:r>
            <a:r>
              <a:rPr lang="en-ZA" sz="1400" dirty="0">
                <a:solidFill>
                  <a:schemeClr val="tx1"/>
                </a:solidFill>
              </a:rPr>
              <a:t>in </a:t>
            </a:r>
            <a:r>
              <a:rPr lang="en-ZA" sz="1400" dirty="0" smtClean="0">
                <a:solidFill>
                  <a:schemeClr val="tx1"/>
                </a:solidFill>
              </a:rPr>
              <a:t>here and tap on the ‘search’ button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00063" y="3312293"/>
            <a:ext cx="1380304" cy="3160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Rectangle 26"/>
          <p:cNvSpPr/>
          <p:nvPr/>
        </p:nvSpPr>
        <p:spPr>
          <a:xfrm>
            <a:off x="5958824" y="4588819"/>
            <a:ext cx="2301040" cy="4373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Rectangle 28"/>
          <p:cNvSpPr/>
          <p:nvPr/>
        </p:nvSpPr>
        <p:spPr>
          <a:xfrm>
            <a:off x="5958824" y="5994467"/>
            <a:ext cx="2301040" cy="3809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0" name="Rectangle 29"/>
          <p:cNvSpPr/>
          <p:nvPr/>
        </p:nvSpPr>
        <p:spPr>
          <a:xfrm>
            <a:off x="8839200" y="2801041"/>
            <a:ext cx="2017279" cy="3930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1" name="Rectangle 30"/>
          <p:cNvSpPr/>
          <p:nvPr/>
        </p:nvSpPr>
        <p:spPr>
          <a:xfrm>
            <a:off x="8839200" y="4205335"/>
            <a:ext cx="2038085" cy="3930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477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/>
      <p:bldP spid="19" grpId="0"/>
      <p:bldP spid="17" grpId="0" animBg="1"/>
      <p:bldP spid="23" grpId="0" animBg="1"/>
      <p:bldP spid="18" grpId="0" animBg="1"/>
      <p:bldP spid="25" grpId="0" animBg="1"/>
      <p:bldP spid="24" grpId="0" animBg="1"/>
      <p:bldP spid="20" grpId="0" animBg="1"/>
      <p:bldP spid="26" grpId="0" animBg="1"/>
      <p:bldP spid="27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57775" y="5297715"/>
            <a:ext cx="1668054" cy="274877"/>
          </a:xfrm>
        </p:spPr>
        <p:txBody>
          <a:bodyPr/>
          <a:lstStyle/>
          <a:p>
            <a:r>
              <a:rPr lang="en-ZA" dirty="0" smtClean="0"/>
              <a:t>November 2017</a:t>
            </a:r>
          </a:p>
          <a:p>
            <a:endParaRPr lang="en-ZA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2427514"/>
            <a:ext cx="12192000" cy="10559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ZA" dirty="0" smtClean="0"/>
              <a:t>Thank you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5462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017">
  <a:themeElements>
    <a:clrScheme name="Custom 1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10069"/>
      </a:accent1>
      <a:accent2>
        <a:srgbClr val="E699B7"/>
      </a:accent2>
      <a:accent3>
        <a:srgbClr val="17579C"/>
      </a:accent3>
      <a:accent4>
        <a:srgbClr val="009999"/>
      </a:accent4>
      <a:accent5>
        <a:srgbClr val="F58C01"/>
      </a:accent5>
      <a:accent6>
        <a:srgbClr val="FF5050"/>
      </a:accent6>
      <a:hlink>
        <a:srgbClr val="7F3FFF"/>
      </a:hlink>
      <a:folHlink>
        <a:srgbClr val="2074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" id="{97922951-534F-44DC-9770-E7264D313F2C}" vid="{6BA9D509-D7C7-4DD5-9B6E-3642734C8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</Template>
  <TotalTime>12858</TotalTime>
  <Words>153</Words>
  <Application>Microsoft Office PowerPoint</Application>
  <PresentationFormat>Widescreen</PresentationFormat>
  <Paragraphs>25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CoalhandLuke_Avon</vt:lpstr>
      <vt:lpstr>2017</vt:lpstr>
      <vt:lpstr>think-cell Slide</vt:lpstr>
      <vt:lpstr>PowerPoint Presentation</vt:lpstr>
      <vt:lpstr>How to install the Fastway Mobile App </vt:lpstr>
      <vt:lpstr>How to use the Fastway Mobile App </vt:lpstr>
      <vt:lpstr>How to use the Fastway Mobile App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 Review &amp; Feedback</dc:title>
  <dc:creator>Ilse DuToit/WST/ZA</dc:creator>
  <cp:lastModifiedBy>Bernadette de Kock/WST/ZA</cp:lastModifiedBy>
  <cp:revision>110</cp:revision>
  <cp:lastPrinted>2017-11-29T15:03:32Z</cp:lastPrinted>
  <dcterms:created xsi:type="dcterms:W3CDTF">2017-04-18T04:55:44Z</dcterms:created>
  <dcterms:modified xsi:type="dcterms:W3CDTF">2017-11-29T15:31:08Z</dcterms:modified>
</cp:coreProperties>
</file>