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85" autoAdjust="0"/>
    <p:restoredTop sz="94660"/>
  </p:normalViewPr>
  <p:slideViewPr>
    <p:cSldViewPr snapToGrid="0">
      <p:cViewPr varScale="1">
        <p:scale>
          <a:sx n="74" d="100"/>
          <a:sy n="74" d="100"/>
        </p:scale>
        <p:origin x="600"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744AB9-9909-46AA-8D71-5D7ABF86C3C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465DC499-6667-4082-960F-CD9535C46DFF}">
      <dgm:prSet phldrT="[Text]" custT="1">
        <dgm:style>
          <a:lnRef idx="0">
            <a:schemeClr val="accent1"/>
          </a:lnRef>
          <a:fillRef idx="3">
            <a:schemeClr val="accent1"/>
          </a:fillRef>
          <a:effectRef idx="3">
            <a:schemeClr val="accent1"/>
          </a:effectRef>
          <a:fontRef idx="minor">
            <a:schemeClr val="lt1"/>
          </a:fontRef>
        </dgm:style>
      </dgm:prSet>
      <dgm:spPr>
        <a:solidFill>
          <a:srgbClr val="FF3399"/>
        </a:solidFill>
      </dgm:spPr>
      <dgm:t>
        <a:bodyPr/>
        <a:lstStyle/>
        <a:p>
          <a:r>
            <a:rPr lang="en-US" sz="1600" b="1" smtClean="0">
              <a:solidFill>
                <a:schemeClr val="bg1"/>
              </a:solidFill>
            </a:rPr>
            <a:t>Start the Conversation</a:t>
          </a:r>
          <a:endParaRPr lang="en-US" sz="1600" b="1" dirty="0">
            <a:solidFill>
              <a:schemeClr val="bg1"/>
            </a:solidFill>
          </a:endParaRPr>
        </a:p>
      </dgm:t>
    </dgm:pt>
    <dgm:pt modelId="{7622B2D8-5C38-4E34-8BEC-54298A282D08}" type="parTrans" cxnId="{A17CB661-E6FF-4D43-8F05-EA333403C3B5}">
      <dgm:prSet/>
      <dgm:spPr/>
      <dgm:t>
        <a:bodyPr/>
        <a:lstStyle/>
        <a:p>
          <a:endParaRPr lang="en-US"/>
        </a:p>
      </dgm:t>
    </dgm:pt>
    <dgm:pt modelId="{96EFA80C-E1FC-4F1D-BDD2-6A86F8F5C162}" type="sibTrans" cxnId="{A17CB661-E6FF-4D43-8F05-EA333403C3B5}">
      <dgm:prSet/>
      <dgm:spPr>
        <a:solidFill>
          <a:srgbClr val="FF3399"/>
        </a:solidFill>
      </dgm:spPr>
      <dgm:t>
        <a:bodyPr/>
        <a:lstStyle/>
        <a:p>
          <a:endParaRPr lang="en-US"/>
        </a:p>
      </dgm:t>
    </dgm:pt>
    <dgm:pt modelId="{874B4EC9-6A51-46E6-8D4C-207BE260E4F3}">
      <dgm:prSet phldrT="[Text]" custT="1">
        <dgm:style>
          <a:lnRef idx="0">
            <a:schemeClr val="accent1"/>
          </a:lnRef>
          <a:fillRef idx="3">
            <a:schemeClr val="accent1"/>
          </a:fillRef>
          <a:effectRef idx="3">
            <a:schemeClr val="accent1"/>
          </a:effectRef>
          <a:fontRef idx="minor">
            <a:schemeClr val="lt1"/>
          </a:fontRef>
        </dgm:style>
      </dgm:prSet>
      <dgm:spPr>
        <a:solidFill>
          <a:srgbClr val="FF3399"/>
        </a:solidFill>
      </dgm:spPr>
      <dgm:t>
        <a:bodyPr/>
        <a:lstStyle/>
        <a:p>
          <a:r>
            <a:rPr lang="en-US" sz="1600" b="1" smtClean="0">
              <a:solidFill>
                <a:schemeClr val="bg1"/>
              </a:solidFill>
            </a:rPr>
            <a:t>Answer questions</a:t>
          </a:r>
          <a:endParaRPr lang="en-US" sz="1600" b="1" dirty="0">
            <a:solidFill>
              <a:schemeClr val="bg1"/>
            </a:solidFill>
          </a:endParaRPr>
        </a:p>
      </dgm:t>
    </dgm:pt>
    <dgm:pt modelId="{60A5D387-F350-408C-B383-60E05D07A829}" type="parTrans" cxnId="{E92EA8B1-95EA-48AF-9728-CF4E6217A249}">
      <dgm:prSet/>
      <dgm:spPr/>
      <dgm:t>
        <a:bodyPr/>
        <a:lstStyle/>
        <a:p>
          <a:endParaRPr lang="en-US"/>
        </a:p>
      </dgm:t>
    </dgm:pt>
    <dgm:pt modelId="{702A1ADA-B2A1-45F7-83ED-A2FA60A99AD3}" type="sibTrans" cxnId="{E92EA8B1-95EA-48AF-9728-CF4E6217A249}">
      <dgm:prSet/>
      <dgm:spPr>
        <a:solidFill>
          <a:srgbClr val="FF3399"/>
        </a:solidFill>
      </dgm:spPr>
      <dgm:t>
        <a:bodyPr/>
        <a:lstStyle/>
        <a:p>
          <a:endParaRPr lang="en-US"/>
        </a:p>
      </dgm:t>
    </dgm:pt>
    <dgm:pt modelId="{087BEE81-73D8-47AB-B8CA-3A62E980E632}">
      <dgm:prSet phldrT="[Text]" custT="1">
        <dgm:style>
          <a:lnRef idx="0">
            <a:schemeClr val="accent1"/>
          </a:lnRef>
          <a:fillRef idx="3">
            <a:schemeClr val="accent1"/>
          </a:fillRef>
          <a:effectRef idx="3">
            <a:schemeClr val="accent1"/>
          </a:effectRef>
          <a:fontRef idx="minor">
            <a:schemeClr val="lt1"/>
          </a:fontRef>
        </dgm:style>
      </dgm:prSet>
      <dgm:spPr>
        <a:solidFill>
          <a:srgbClr val="FF3399"/>
        </a:solidFill>
      </dgm:spPr>
      <dgm:t>
        <a:bodyPr/>
        <a:lstStyle/>
        <a:p>
          <a:r>
            <a:rPr lang="en-US" sz="1600" b="1" smtClean="0">
              <a:solidFill>
                <a:schemeClr val="bg1"/>
              </a:solidFill>
            </a:rPr>
            <a:t>Tap into Customers needs</a:t>
          </a:r>
          <a:endParaRPr lang="en-US" sz="1600" b="1" dirty="0">
            <a:solidFill>
              <a:schemeClr val="bg1"/>
            </a:solidFill>
          </a:endParaRPr>
        </a:p>
      </dgm:t>
    </dgm:pt>
    <dgm:pt modelId="{4F8E4C97-B68C-4FB7-8037-21A2B30FD281}" type="parTrans" cxnId="{D0680F3B-B554-418F-B9F2-EB7E8E733F88}">
      <dgm:prSet/>
      <dgm:spPr/>
      <dgm:t>
        <a:bodyPr/>
        <a:lstStyle/>
        <a:p>
          <a:endParaRPr lang="en-US"/>
        </a:p>
      </dgm:t>
    </dgm:pt>
    <dgm:pt modelId="{ADEF1ADC-15C2-411F-8EA7-72B4C770B853}" type="sibTrans" cxnId="{D0680F3B-B554-418F-B9F2-EB7E8E733F88}">
      <dgm:prSet/>
      <dgm:spPr>
        <a:solidFill>
          <a:srgbClr val="FF3399"/>
        </a:solidFill>
      </dgm:spPr>
      <dgm:t>
        <a:bodyPr/>
        <a:lstStyle/>
        <a:p>
          <a:endParaRPr lang="en-US"/>
        </a:p>
      </dgm:t>
    </dgm:pt>
    <dgm:pt modelId="{E12C1CB4-1E37-46BC-A299-F0D5DAF98A66}">
      <dgm:prSet phldrT="[Text]" custT="1">
        <dgm:style>
          <a:lnRef idx="0">
            <a:schemeClr val="accent1"/>
          </a:lnRef>
          <a:fillRef idx="3">
            <a:schemeClr val="accent1"/>
          </a:fillRef>
          <a:effectRef idx="3">
            <a:schemeClr val="accent1"/>
          </a:effectRef>
          <a:fontRef idx="minor">
            <a:schemeClr val="lt1"/>
          </a:fontRef>
        </dgm:style>
      </dgm:prSet>
      <dgm:spPr>
        <a:solidFill>
          <a:srgbClr val="FF3399"/>
        </a:solidFill>
      </dgm:spPr>
      <dgm:t>
        <a:bodyPr/>
        <a:lstStyle/>
        <a:p>
          <a:r>
            <a:rPr lang="en-US" sz="1600" b="1" smtClean="0">
              <a:solidFill>
                <a:schemeClr val="bg1"/>
              </a:solidFill>
            </a:rPr>
            <a:t>Tell her what you have</a:t>
          </a:r>
          <a:endParaRPr lang="en-US" sz="1600" b="1" dirty="0">
            <a:solidFill>
              <a:schemeClr val="bg1"/>
            </a:solidFill>
          </a:endParaRPr>
        </a:p>
      </dgm:t>
    </dgm:pt>
    <dgm:pt modelId="{122739BE-1710-4CE6-A38A-F692071F9C93}" type="parTrans" cxnId="{C0ECAC7A-B70F-41F0-A05A-8F0340170FF3}">
      <dgm:prSet/>
      <dgm:spPr/>
      <dgm:t>
        <a:bodyPr/>
        <a:lstStyle/>
        <a:p>
          <a:endParaRPr lang="en-US"/>
        </a:p>
      </dgm:t>
    </dgm:pt>
    <dgm:pt modelId="{87638D52-57F0-45A3-AD00-268EEECB3227}" type="sibTrans" cxnId="{C0ECAC7A-B70F-41F0-A05A-8F0340170FF3}">
      <dgm:prSet/>
      <dgm:spPr>
        <a:solidFill>
          <a:srgbClr val="FF3399"/>
        </a:solidFill>
      </dgm:spPr>
      <dgm:t>
        <a:bodyPr/>
        <a:lstStyle/>
        <a:p>
          <a:endParaRPr lang="en-US"/>
        </a:p>
      </dgm:t>
    </dgm:pt>
    <dgm:pt modelId="{B0F9C708-8551-4FA5-975D-2E1D76D04517}">
      <dgm:prSet phldrT="[Text]" custT="1">
        <dgm:style>
          <a:lnRef idx="0">
            <a:schemeClr val="accent1"/>
          </a:lnRef>
          <a:fillRef idx="3">
            <a:schemeClr val="accent1"/>
          </a:fillRef>
          <a:effectRef idx="3">
            <a:schemeClr val="accent1"/>
          </a:effectRef>
          <a:fontRef idx="minor">
            <a:schemeClr val="lt1"/>
          </a:fontRef>
        </dgm:style>
      </dgm:prSet>
      <dgm:spPr>
        <a:solidFill>
          <a:srgbClr val="FF3399"/>
        </a:solidFill>
      </dgm:spPr>
      <dgm:t>
        <a:bodyPr/>
        <a:lstStyle/>
        <a:p>
          <a:r>
            <a:rPr lang="en-US" sz="1600" b="1" smtClean="0">
              <a:solidFill>
                <a:schemeClr val="bg1"/>
              </a:solidFill>
            </a:rPr>
            <a:t>Get the Order</a:t>
          </a:r>
          <a:endParaRPr lang="en-US" sz="1600" b="1" dirty="0">
            <a:solidFill>
              <a:schemeClr val="bg1"/>
            </a:solidFill>
          </a:endParaRPr>
        </a:p>
      </dgm:t>
    </dgm:pt>
    <dgm:pt modelId="{9D6B893F-F6BB-4883-80CC-276DDEDD6050}" type="parTrans" cxnId="{19097767-175C-4631-B345-DAAD28563B17}">
      <dgm:prSet/>
      <dgm:spPr/>
      <dgm:t>
        <a:bodyPr/>
        <a:lstStyle/>
        <a:p>
          <a:endParaRPr lang="en-US"/>
        </a:p>
      </dgm:t>
    </dgm:pt>
    <dgm:pt modelId="{6C0E8856-1D03-45D2-965D-ADCA6BF8AA75}" type="sibTrans" cxnId="{19097767-175C-4631-B345-DAAD28563B17}">
      <dgm:prSet/>
      <dgm:spPr>
        <a:solidFill>
          <a:srgbClr val="FF3399"/>
        </a:solidFill>
      </dgm:spPr>
      <dgm:t>
        <a:bodyPr/>
        <a:lstStyle/>
        <a:p>
          <a:endParaRPr lang="en-US"/>
        </a:p>
      </dgm:t>
    </dgm:pt>
    <dgm:pt modelId="{88F31A1E-FACF-4772-969A-7EB25CA8C65B}">
      <dgm:prSet phldrT="[Text]" custT="1">
        <dgm:style>
          <a:lnRef idx="0">
            <a:schemeClr val="accent1"/>
          </a:lnRef>
          <a:fillRef idx="3">
            <a:schemeClr val="accent1"/>
          </a:fillRef>
          <a:effectRef idx="3">
            <a:schemeClr val="accent1"/>
          </a:effectRef>
          <a:fontRef idx="minor">
            <a:schemeClr val="lt1"/>
          </a:fontRef>
        </dgm:style>
      </dgm:prSet>
      <dgm:spPr>
        <a:solidFill>
          <a:srgbClr val="FF3399"/>
        </a:solidFill>
      </dgm:spPr>
      <dgm:t>
        <a:bodyPr/>
        <a:lstStyle/>
        <a:p>
          <a:r>
            <a:rPr lang="en-US" sz="1600" b="1" smtClean="0">
              <a:solidFill>
                <a:schemeClr val="bg1"/>
              </a:solidFill>
            </a:rPr>
            <a:t>Collect the money</a:t>
          </a:r>
          <a:endParaRPr lang="en-US" sz="1600" b="1" dirty="0">
            <a:solidFill>
              <a:schemeClr val="bg1"/>
            </a:solidFill>
          </a:endParaRPr>
        </a:p>
      </dgm:t>
    </dgm:pt>
    <dgm:pt modelId="{DA11376B-0A60-45ED-B248-AA5C0BAB83EF}" type="parTrans" cxnId="{37013B39-9ECA-4B34-AE17-B96292F8900D}">
      <dgm:prSet/>
      <dgm:spPr/>
      <dgm:t>
        <a:bodyPr/>
        <a:lstStyle/>
        <a:p>
          <a:endParaRPr lang="en-US"/>
        </a:p>
      </dgm:t>
    </dgm:pt>
    <dgm:pt modelId="{D1200FBA-D534-43FA-AD0F-55B934C86E4A}" type="sibTrans" cxnId="{37013B39-9ECA-4B34-AE17-B96292F8900D}">
      <dgm:prSet/>
      <dgm:spPr>
        <a:solidFill>
          <a:srgbClr val="FF3399"/>
        </a:solidFill>
      </dgm:spPr>
      <dgm:t>
        <a:bodyPr/>
        <a:lstStyle/>
        <a:p>
          <a:endParaRPr lang="en-US"/>
        </a:p>
      </dgm:t>
    </dgm:pt>
    <dgm:pt modelId="{0D48C1C2-244C-44CF-B875-17869D093557}">
      <dgm:prSet phldrT="[Text]" custT="1">
        <dgm:style>
          <a:lnRef idx="0">
            <a:schemeClr val="accent1"/>
          </a:lnRef>
          <a:fillRef idx="3">
            <a:schemeClr val="accent1"/>
          </a:fillRef>
          <a:effectRef idx="3">
            <a:schemeClr val="accent1"/>
          </a:effectRef>
          <a:fontRef idx="minor">
            <a:schemeClr val="lt1"/>
          </a:fontRef>
        </dgm:style>
      </dgm:prSet>
      <dgm:spPr>
        <a:solidFill>
          <a:srgbClr val="FF3399"/>
        </a:solidFill>
      </dgm:spPr>
      <dgm:t>
        <a:bodyPr/>
        <a:lstStyle/>
        <a:p>
          <a:r>
            <a:rPr lang="en-US" sz="1600" b="1" smtClean="0">
              <a:solidFill>
                <a:schemeClr val="bg1"/>
              </a:solidFill>
            </a:rPr>
            <a:t>Confirm delivery date</a:t>
          </a:r>
          <a:endParaRPr lang="en-US" sz="1600" b="1" dirty="0">
            <a:solidFill>
              <a:schemeClr val="bg1"/>
            </a:solidFill>
          </a:endParaRPr>
        </a:p>
      </dgm:t>
    </dgm:pt>
    <dgm:pt modelId="{2E9FEC20-4404-4770-834D-8F96CFCFEF6A}" type="parTrans" cxnId="{F73D01EA-8B2F-49E7-BCBD-DFD4CB194A91}">
      <dgm:prSet/>
      <dgm:spPr/>
      <dgm:t>
        <a:bodyPr/>
        <a:lstStyle/>
        <a:p>
          <a:endParaRPr lang="en-US"/>
        </a:p>
      </dgm:t>
    </dgm:pt>
    <dgm:pt modelId="{49DFB314-1CD6-47CE-8E05-F164BFA1C083}" type="sibTrans" cxnId="{F73D01EA-8B2F-49E7-BCBD-DFD4CB194A91}">
      <dgm:prSet/>
      <dgm:spPr>
        <a:solidFill>
          <a:srgbClr val="FF3399"/>
        </a:solidFill>
      </dgm:spPr>
      <dgm:t>
        <a:bodyPr/>
        <a:lstStyle/>
        <a:p>
          <a:endParaRPr lang="en-US"/>
        </a:p>
      </dgm:t>
    </dgm:pt>
    <dgm:pt modelId="{5D9FB2CA-DB25-4A1F-9F77-D6FAB0FB4491}" type="pres">
      <dgm:prSet presAssocID="{E9744AB9-9909-46AA-8D71-5D7ABF86C3C1}" presName="cycle" presStyleCnt="0">
        <dgm:presLayoutVars>
          <dgm:dir/>
          <dgm:resizeHandles val="exact"/>
        </dgm:presLayoutVars>
      </dgm:prSet>
      <dgm:spPr/>
      <dgm:t>
        <a:bodyPr/>
        <a:lstStyle/>
        <a:p>
          <a:endParaRPr lang="en-US"/>
        </a:p>
      </dgm:t>
    </dgm:pt>
    <dgm:pt modelId="{0FEA157F-4A12-45F0-A5DD-6E19B66F95DA}" type="pres">
      <dgm:prSet presAssocID="{465DC499-6667-4082-960F-CD9535C46DFF}" presName="dummy" presStyleCnt="0"/>
      <dgm:spPr/>
      <dgm:t>
        <a:bodyPr/>
        <a:lstStyle/>
        <a:p>
          <a:endParaRPr lang="en-ZA"/>
        </a:p>
      </dgm:t>
    </dgm:pt>
    <dgm:pt modelId="{267EFC12-7CD8-470B-8B13-2EA2F2197011}" type="pres">
      <dgm:prSet presAssocID="{465DC499-6667-4082-960F-CD9535C46DFF}" presName="node" presStyleLbl="revTx" presStyleIdx="0" presStyleCnt="7" custScaleX="175367" custScaleY="64877">
        <dgm:presLayoutVars>
          <dgm:bulletEnabled val="1"/>
        </dgm:presLayoutVars>
      </dgm:prSet>
      <dgm:spPr>
        <a:prstGeom prst="roundRect">
          <a:avLst/>
        </a:prstGeom>
      </dgm:spPr>
      <dgm:t>
        <a:bodyPr/>
        <a:lstStyle/>
        <a:p>
          <a:endParaRPr lang="en-US"/>
        </a:p>
      </dgm:t>
    </dgm:pt>
    <dgm:pt modelId="{7923A3DB-83AB-4E40-8E55-58128A519F0D}" type="pres">
      <dgm:prSet presAssocID="{96EFA80C-E1FC-4F1D-BDD2-6A86F8F5C162}" presName="sibTrans" presStyleLbl="node1" presStyleIdx="0" presStyleCnt="7"/>
      <dgm:spPr/>
      <dgm:t>
        <a:bodyPr/>
        <a:lstStyle/>
        <a:p>
          <a:endParaRPr lang="en-US"/>
        </a:p>
      </dgm:t>
    </dgm:pt>
    <dgm:pt modelId="{17FE8E9A-A949-4536-8734-18C2918B73F2}" type="pres">
      <dgm:prSet presAssocID="{087BEE81-73D8-47AB-B8CA-3A62E980E632}" presName="dummy" presStyleCnt="0"/>
      <dgm:spPr/>
      <dgm:t>
        <a:bodyPr/>
        <a:lstStyle/>
        <a:p>
          <a:endParaRPr lang="en-ZA"/>
        </a:p>
      </dgm:t>
    </dgm:pt>
    <dgm:pt modelId="{A17D084E-3CBA-4C93-A822-932CB34D658B}" type="pres">
      <dgm:prSet presAssocID="{087BEE81-73D8-47AB-B8CA-3A62E980E632}" presName="node" presStyleLbl="revTx" presStyleIdx="1" presStyleCnt="7" custScaleX="175367" custScaleY="64877">
        <dgm:presLayoutVars>
          <dgm:bulletEnabled val="1"/>
        </dgm:presLayoutVars>
      </dgm:prSet>
      <dgm:spPr>
        <a:prstGeom prst="roundRect">
          <a:avLst/>
        </a:prstGeom>
      </dgm:spPr>
      <dgm:t>
        <a:bodyPr/>
        <a:lstStyle/>
        <a:p>
          <a:endParaRPr lang="en-US"/>
        </a:p>
      </dgm:t>
    </dgm:pt>
    <dgm:pt modelId="{4B559F2D-381A-4957-B6FD-661F1D941C85}" type="pres">
      <dgm:prSet presAssocID="{ADEF1ADC-15C2-411F-8EA7-72B4C770B853}" presName="sibTrans" presStyleLbl="node1" presStyleIdx="1" presStyleCnt="7"/>
      <dgm:spPr/>
      <dgm:t>
        <a:bodyPr/>
        <a:lstStyle/>
        <a:p>
          <a:endParaRPr lang="en-US"/>
        </a:p>
      </dgm:t>
    </dgm:pt>
    <dgm:pt modelId="{9A0EE695-0BBB-4F90-BC25-6D9723DCAD46}" type="pres">
      <dgm:prSet presAssocID="{E12C1CB4-1E37-46BC-A299-F0D5DAF98A66}" presName="dummy" presStyleCnt="0"/>
      <dgm:spPr/>
      <dgm:t>
        <a:bodyPr/>
        <a:lstStyle/>
        <a:p>
          <a:endParaRPr lang="en-ZA"/>
        </a:p>
      </dgm:t>
    </dgm:pt>
    <dgm:pt modelId="{B9B924A3-7CA0-42AD-A4C1-B56CD5A545D5}" type="pres">
      <dgm:prSet presAssocID="{E12C1CB4-1E37-46BC-A299-F0D5DAF98A66}" presName="node" presStyleLbl="revTx" presStyleIdx="2" presStyleCnt="7" custScaleX="175367" custScaleY="64877">
        <dgm:presLayoutVars>
          <dgm:bulletEnabled val="1"/>
        </dgm:presLayoutVars>
      </dgm:prSet>
      <dgm:spPr>
        <a:prstGeom prst="roundRect">
          <a:avLst/>
        </a:prstGeom>
      </dgm:spPr>
      <dgm:t>
        <a:bodyPr/>
        <a:lstStyle/>
        <a:p>
          <a:endParaRPr lang="en-US"/>
        </a:p>
      </dgm:t>
    </dgm:pt>
    <dgm:pt modelId="{E965BEA5-CFE6-4002-BCEA-9ED8A72CB7DD}" type="pres">
      <dgm:prSet presAssocID="{87638D52-57F0-45A3-AD00-268EEECB3227}" presName="sibTrans" presStyleLbl="node1" presStyleIdx="2" presStyleCnt="7"/>
      <dgm:spPr/>
      <dgm:t>
        <a:bodyPr/>
        <a:lstStyle/>
        <a:p>
          <a:endParaRPr lang="en-US"/>
        </a:p>
      </dgm:t>
    </dgm:pt>
    <dgm:pt modelId="{46EF8315-0F8B-4578-AB4B-F9C3314D6257}" type="pres">
      <dgm:prSet presAssocID="{874B4EC9-6A51-46E6-8D4C-207BE260E4F3}" presName="dummy" presStyleCnt="0"/>
      <dgm:spPr/>
      <dgm:t>
        <a:bodyPr/>
        <a:lstStyle/>
        <a:p>
          <a:endParaRPr lang="en-ZA"/>
        </a:p>
      </dgm:t>
    </dgm:pt>
    <dgm:pt modelId="{DA084DEE-9F5B-4CB5-84A3-B4D9DAFBCF47}" type="pres">
      <dgm:prSet presAssocID="{874B4EC9-6A51-46E6-8D4C-207BE260E4F3}" presName="node" presStyleLbl="revTx" presStyleIdx="3" presStyleCnt="7" custScaleX="175367" custScaleY="64877">
        <dgm:presLayoutVars>
          <dgm:bulletEnabled val="1"/>
        </dgm:presLayoutVars>
      </dgm:prSet>
      <dgm:spPr>
        <a:prstGeom prst="roundRect">
          <a:avLst/>
        </a:prstGeom>
      </dgm:spPr>
      <dgm:t>
        <a:bodyPr/>
        <a:lstStyle/>
        <a:p>
          <a:endParaRPr lang="en-US"/>
        </a:p>
      </dgm:t>
    </dgm:pt>
    <dgm:pt modelId="{B0053178-C7B7-4950-8715-201B488E5B40}" type="pres">
      <dgm:prSet presAssocID="{702A1ADA-B2A1-45F7-83ED-A2FA60A99AD3}" presName="sibTrans" presStyleLbl="node1" presStyleIdx="3" presStyleCnt="7"/>
      <dgm:spPr/>
      <dgm:t>
        <a:bodyPr/>
        <a:lstStyle/>
        <a:p>
          <a:endParaRPr lang="en-US"/>
        </a:p>
      </dgm:t>
    </dgm:pt>
    <dgm:pt modelId="{FF467EA2-E456-465B-84F7-DCB21289CF4A}" type="pres">
      <dgm:prSet presAssocID="{B0F9C708-8551-4FA5-975D-2E1D76D04517}" presName="dummy" presStyleCnt="0"/>
      <dgm:spPr/>
      <dgm:t>
        <a:bodyPr/>
        <a:lstStyle/>
        <a:p>
          <a:endParaRPr lang="en-ZA"/>
        </a:p>
      </dgm:t>
    </dgm:pt>
    <dgm:pt modelId="{093CD716-6CA7-4564-8958-10297126EF72}" type="pres">
      <dgm:prSet presAssocID="{B0F9C708-8551-4FA5-975D-2E1D76D04517}" presName="node" presStyleLbl="revTx" presStyleIdx="4" presStyleCnt="7" custScaleX="175367" custScaleY="64877">
        <dgm:presLayoutVars>
          <dgm:bulletEnabled val="1"/>
        </dgm:presLayoutVars>
      </dgm:prSet>
      <dgm:spPr>
        <a:prstGeom prst="roundRect">
          <a:avLst/>
        </a:prstGeom>
      </dgm:spPr>
      <dgm:t>
        <a:bodyPr/>
        <a:lstStyle/>
        <a:p>
          <a:endParaRPr lang="en-US"/>
        </a:p>
      </dgm:t>
    </dgm:pt>
    <dgm:pt modelId="{E9ADDEC5-C703-4A54-BF84-6CC5C09D4F65}" type="pres">
      <dgm:prSet presAssocID="{6C0E8856-1D03-45D2-965D-ADCA6BF8AA75}" presName="sibTrans" presStyleLbl="node1" presStyleIdx="4" presStyleCnt="7"/>
      <dgm:spPr/>
      <dgm:t>
        <a:bodyPr/>
        <a:lstStyle/>
        <a:p>
          <a:endParaRPr lang="en-US"/>
        </a:p>
      </dgm:t>
    </dgm:pt>
    <dgm:pt modelId="{3643058E-50DD-4381-915C-1F5BA6424B6C}" type="pres">
      <dgm:prSet presAssocID="{88F31A1E-FACF-4772-969A-7EB25CA8C65B}" presName="dummy" presStyleCnt="0"/>
      <dgm:spPr/>
      <dgm:t>
        <a:bodyPr/>
        <a:lstStyle/>
        <a:p>
          <a:endParaRPr lang="en-ZA"/>
        </a:p>
      </dgm:t>
    </dgm:pt>
    <dgm:pt modelId="{400AF010-1346-4D47-B13F-6EE9318C8203}" type="pres">
      <dgm:prSet presAssocID="{88F31A1E-FACF-4772-969A-7EB25CA8C65B}" presName="node" presStyleLbl="revTx" presStyleIdx="5" presStyleCnt="7" custScaleX="175367" custScaleY="64877">
        <dgm:presLayoutVars>
          <dgm:bulletEnabled val="1"/>
        </dgm:presLayoutVars>
      </dgm:prSet>
      <dgm:spPr>
        <a:prstGeom prst="roundRect">
          <a:avLst/>
        </a:prstGeom>
      </dgm:spPr>
      <dgm:t>
        <a:bodyPr/>
        <a:lstStyle/>
        <a:p>
          <a:endParaRPr lang="en-US"/>
        </a:p>
      </dgm:t>
    </dgm:pt>
    <dgm:pt modelId="{73B26445-D6AB-4695-A529-6230DFA458B8}" type="pres">
      <dgm:prSet presAssocID="{D1200FBA-D534-43FA-AD0F-55B934C86E4A}" presName="sibTrans" presStyleLbl="node1" presStyleIdx="5" presStyleCnt="7"/>
      <dgm:spPr/>
      <dgm:t>
        <a:bodyPr/>
        <a:lstStyle/>
        <a:p>
          <a:endParaRPr lang="en-US"/>
        </a:p>
      </dgm:t>
    </dgm:pt>
    <dgm:pt modelId="{097A13C7-2B3D-45D0-A904-8B2D57DD9EB5}" type="pres">
      <dgm:prSet presAssocID="{0D48C1C2-244C-44CF-B875-17869D093557}" presName="dummy" presStyleCnt="0"/>
      <dgm:spPr/>
      <dgm:t>
        <a:bodyPr/>
        <a:lstStyle/>
        <a:p>
          <a:endParaRPr lang="en-ZA"/>
        </a:p>
      </dgm:t>
    </dgm:pt>
    <dgm:pt modelId="{F4196F97-5D37-4570-8F04-B4682EAF8FCE}" type="pres">
      <dgm:prSet presAssocID="{0D48C1C2-244C-44CF-B875-17869D093557}" presName="node" presStyleLbl="revTx" presStyleIdx="6" presStyleCnt="7" custScaleX="175367" custScaleY="64877" custRadScaleRad="100316" custRadScaleInc="-15580">
        <dgm:presLayoutVars>
          <dgm:bulletEnabled val="1"/>
        </dgm:presLayoutVars>
      </dgm:prSet>
      <dgm:spPr>
        <a:prstGeom prst="roundRect">
          <a:avLst/>
        </a:prstGeom>
      </dgm:spPr>
      <dgm:t>
        <a:bodyPr/>
        <a:lstStyle/>
        <a:p>
          <a:endParaRPr lang="en-US"/>
        </a:p>
      </dgm:t>
    </dgm:pt>
    <dgm:pt modelId="{9ED6885D-C505-4D90-8861-2B82B8823887}" type="pres">
      <dgm:prSet presAssocID="{49DFB314-1CD6-47CE-8E05-F164BFA1C083}" presName="sibTrans" presStyleLbl="node1" presStyleIdx="6" presStyleCnt="7"/>
      <dgm:spPr/>
      <dgm:t>
        <a:bodyPr/>
        <a:lstStyle/>
        <a:p>
          <a:endParaRPr lang="en-US"/>
        </a:p>
      </dgm:t>
    </dgm:pt>
  </dgm:ptLst>
  <dgm:cxnLst>
    <dgm:cxn modelId="{6A9CBBE6-F5EE-46DD-A5BD-3408D8667AB0}" type="presOf" srcId="{465DC499-6667-4082-960F-CD9535C46DFF}" destId="{267EFC12-7CD8-470B-8B13-2EA2F2197011}" srcOrd="0" destOrd="0" presId="urn:microsoft.com/office/officeart/2005/8/layout/cycle1"/>
    <dgm:cxn modelId="{3F196E36-9B91-4AFF-A0B0-2C173B0EE9DD}" type="presOf" srcId="{0D48C1C2-244C-44CF-B875-17869D093557}" destId="{F4196F97-5D37-4570-8F04-B4682EAF8FCE}" srcOrd="0" destOrd="0" presId="urn:microsoft.com/office/officeart/2005/8/layout/cycle1"/>
    <dgm:cxn modelId="{BE49391E-034A-474A-B4AF-06C213C49500}" type="presOf" srcId="{D1200FBA-D534-43FA-AD0F-55B934C86E4A}" destId="{73B26445-D6AB-4695-A529-6230DFA458B8}" srcOrd="0" destOrd="0" presId="urn:microsoft.com/office/officeart/2005/8/layout/cycle1"/>
    <dgm:cxn modelId="{F73D01EA-8B2F-49E7-BCBD-DFD4CB194A91}" srcId="{E9744AB9-9909-46AA-8D71-5D7ABF86C3C1}" destId="{0D48C1C2-244C-44CF-B875-17869D093557}" srcOrd="6" destOrd="0" parTransId="{2E9FEC20-4404-4770-834D-8F96CFCFEF6A}" sibTransId="{49DFB314-1CD6-47CE-8E05-F164BFA1C083}"/>
    <dgm:cxn modelId="{B747D562-3372-4707-A22E-3F0E9F255D74}" type="presOf" srcId="{E9744AB9-9909-46AA-8D71-5D7ABF86C3C1}" destId="{5D9FB2CA-DB25-4A1F-9F77-D6FAB0FB4491}" srcOrd="0" destOrd="0" presId="urn:microsoft.com/office/officeart/2005/8/layout/cycle1"/>
    <dgm:cxn modelId="{37013B39-9ECA-4B34-AE17-B96292F8900D}" srcId="{E9744AB9-9909-46AA-8D71-5D7ABF86C3C1}" destId="{88F31A1E-FACF-4772-969A-7EB25CA8C65B}" srcOrd="5" destOrd="0" parTransId="{DA11376B-0A60-45ED-B248-AA5C0BAB83EF}" sibTransId="{D1200FBA-D534-43FA-AD0F-55B934C86E4A}"/>
    <dgm:cxn modelId="{E92EA8B1-95EA-48AF-9728-CF4E6217A249}" srcId="{E9744AB9-9909-46AA-8D71-5D7ABF86C3C1}" destId="{874B4EC9-6A51-46E6-8D4C-207BE260E4F3}" srcOrd="3" destOrd="0" parTransId="{60A5D387-F350-408C-B383-60E05D07A829}" sibTransId="{702A1ADA-B2A1-45F7-83ED-A2FA60A99AD3}"/>
    <dgm:cxn modelId="{CD824FC5-56AE-4403-896A-AA32A5AF04BF}" type="presOf" srcId="{ADEF1ADC-15C2-411F-8EA7-72B4C770B853}" destId="{4B559F2D-381A-4957-B6FD-661F1D941C85}" srcOrd="0" destOrd="0" presId="urn:microsoft.com/office/officeart/2005/8/layout/cycle1"/>
    <dgm:cxn modelId="{C20D9C4A-AEFF-4004-9986-E20E979D68D1}" type="presOf" srcId="{087BEE81-73D8-47AB-B8CA-3A62E980E632}" destId="{A17D084E-3CBA-4C93-A822-932CB34D658B}" srcOrd="0" destOrd="0" presId="urn:microsoft.com/office/officeart/2005/8/layout/cycle1"/>
    <dgm:cxn modelId="{67276915-CA19-4ABE-A117-D1062C6F582F}" type="presOf" srcId="{702A1ADA-B2A1-45F7-83ED-A2FA60A99AD3}" destId="{B0053178-C7B7-4950-8715-201B488E5B40}" srcOrd="0" destOrd="0" presId="urn:microsoft.com/office/officeart/2005/8/layout/cycle1"/>
    <dgm:cxn modelId="{D0680F3B-B554-418F-B9F2-EB7E8E733F88}" srcId="{E9744AB9-9909-46AA-8D71-5D7ABF86C3C1}" destId="{087BEE81-73D8-47AB-B8CA-3A62E980E632}" srcOrd="1" destOrd="0" parTransId="{4F8E4C97-B68C-4FB7-8037-21A2B30FD281}" sibTransId="{ADEF1ADC-15C2-411F-8EA7-72B4C770B853}"/>
    <dgm:cxn modelId="{19097767-175C-4631-B345-DAAD28563B17}" srcId="{E9744AB9-9909-46AA-8D71-5D7ABF86C3C1}" destId="{B0F9C708-8551-4FA5-975D-2E1D76D04517}" srcOrd="4" destOrd="0" parTransId="{9D6B893F-F6BB-4883-80CC-276DDEDD6050}" sibTransId="{6C0E8856-1D03-45D2-965D-ADCA6BF8AA75}"/>
    <dgm:cxn modelId="{7DDF8BC8-2480-45A1-818F-8F74C645F4C1}" type="presOf" srcId="{874B4EC9-6A51-46E6-8D4C-207BE260E4F3}" destId="{DA084DEE-9F5B-4CB5-84A3-B4D9DAFBCF47}" srcOrd="0" destOrd="0" presId="urn:microsoft.com/office/officeart/2005/8/layout/cycle1"/>
    <dgm:cxn modelId="{5F83D4DB-6645-4206-A5B7-454B9F257F6E}" type="presOf" srcId="{6C0E8856-1D03-45D2-965D-ADCA6BF8AA75}" destId="{E9ADDEC5-C703-4A54-BF84-6CC5C09D4F65}" srcOrd="0" destOrd="0" presId="urn:microsoft.com/office/officeart/2005/8/layout/cycle1"/>
    <dgm:cxn modelId="{BEB7FD15-400B-4D65-8BAB-5A41AB579AF1}" type="presOf" srcId="{E12C1CB4-1E37-46BC-A299-F0D5DAF98A66}" destId="{B9B924A3-7CA0-42AD-A4C1-B56CD5A545D5}" srcOrd="0" destOrd="0" presId="urn:microsoft.com/office/officeart/2005/8/layout/cycle1"/>
    <dgm:cxn modelId="{8DBA928F-0D25-43BF-ABE0-5F60AE488D3B}" type="presOf" srcId="{87638D52-57F0-45A3-AD00-268EEECB3227}" destId="{E965BEA5-CFE6-4002-BCEA-9ED8A72CB7DD}" srcOrd="0" destOrd="0" presId="urn:microsoft.com/office/officeart/2005/8/layout/cycle1"/>
    <dgm:cxn modelId="{CD7F6BF6-06C4-4CAE-B5F0-3E31C3AF0959}" type="presOf" srcId="{B0F9C708-8551-4FA5-975D-2E1D76D04517}" destId="{093CD716-6CA7-4564-8958-10297126EF72}" srcOrd="0" destOrd="0" presId="urn:microsoft.com/office/officeart/2005/8/layout/cycle1"/>
    <dgm:cxn modelId="{C0ECAC7A-B70F-41F0-A05A-8F0340170FF3}" srcId="{E9744AB9-9909-46AA-8D71-5D7ABF86C3C1}" destId="{E12C1CB4-1E37-46BC-A299-F0D5DAF98A66}" srcOrd="2" destOrd="0" parTransId="{122739BE-1710-4CE6-A38A-F692071F9C93}" sibTransId="{87638D52-57F0-45A3-AD00-268EEECB3227}"/>
    <dgm:cxn modelId="{2D7F3A55-E08C-4D3E-AC54-18B1C5963765}" type="presOf" srcId="{96EFA80C-E1FC-4F1D-BDD2-6A86F8F5C162}" destId="{7923A3DB-83AB-4E40-8E55-58128A519F0D}" srcOrd="0" destOrd="0" presId="urn:microsoft.com/office/officeart/2005/8/layout/cycle1"/>
    <dgm:cxn modelId="{CF78CB76-FB27-49D9-AA75-D51E8BE217D3}" type="presOf" srcId="{49DFB314-1CD6-47CE-8E05-F164BFA1C083}" destId="{9ED6885D-C505-4D90-8861-2B82B8823887}" srcOrd="0" destOrd="0" presId="urn:microsoft.com/office/officeart/2005/8/layout/cycle1"/>
    <dgm:cxn modelId="{A17CB661-E6FF-4D43-8F05-EA333403C3B5}" srcId="{E9744AB9-9909-46AA-8D71-5D7ABF86C3C1}" destId="{465DC499-6667-4082-960F-CD9535C46DFF}" srcOrd="0" destOrd="0" parTransId="{7622B2D8-5C38-4E34-8BEC-54298A282D08}" sibTransId="{96EFA80C-E1FC-4F1D-BDD2-6A86F8F5C162}"/>
    <dgm:cxn modelId="{57B02176-6838-4BB4-B7A2-85E2B543D9F8}" type="presOf" srcId="{88F31A1E-FACF-4772-969A-7EB25CA8C65B}" destId="{400AF010-1346-4D47-B13F-6EE9318C8203}" srcOrd="0" destOrd="0" presId="urn:microsoft.com/office/officeart/2005/8/layout/cycle1"/>
    <dgm:cxn modelId="{C159B00B-06A7-4966-9518-D396E6976803}" type="presParOf" srcId="{5D9FB2CA-DB25-4A1F-9F77-D6FAB0FB4491}" destId="{0FEA157F-4A12-45F0-A5DD-6E19B66F95DA}" srcOrd="0" destOrd="0" presId="urn:microsoft.com/office/officeart/2005/8/layout/cycle1"/>
    <dgm:cxn modelId="{93589C9C-61C9-4E34-8E7F-27A4AD45F105}" type="presParOf" srcId="{5D9FB2CA-DB25-4A1F-9F77-D6FAB0FB4491}" destId="{267EFC12-7CD8-470B-8B13-2EA2F2197011}" srcOrd="1" destOrd="0" presId="urn:microsoft.com/office/officeart/2005/8/layout/cycle1"/>
    <dgm:cxn modelId="{FE7004B9-9821-44B3-9074-6BD003DC3C09}" type="presParOf" srcId="{5D9FB2CA-DB25-4A1F-9F77-D6FAB0FB4491}" destId="{7923A3DB-83AB-4E40-8E55-58128A519F0D}" srcOrd="2" destOrd="0" presId="urn:microsoft.com/office/officeart/2005/8/layout/cycle1"/>
    <dgm:cxn modelId="{A93271DA-93C4-4700-B0C9-B454F55DEA63}" type="presParOf" srcId="{5D9FB2CA-DB25-4A1F-9F77-D6FAB0FB4491}" destId="{17FE8E9A-A949-4536-8734-18C2918B73F2}" srcOrd="3" destOrd="0" presId="urn:microsoft.com/office/officeart/2005/8/layout/cycle1"/>
    <dgm:cxn modelId="{1BD868E8-705D-41F9-8788-9EE92B90C20A}" type="presParOf" srcId="{5D9FB2CA-DB25-4A1F-9F77-D6FAB0FB4491}" destId="{A17D084E-3CBA-4C93-A822-932CB34D658B}" srcOrd="4" destOrd="0" presId="urn:microsoft.com/office/officeart/2005/8/layout/cycle1"/>
    <dgm:cxn modelId="{3D5A2A75-6955-494F-9C7A-7F76A0C7B193}" type="presParOf" srcId="{5D9FB2CA-DB25-4A1F-9F77-D6FAB0FB4491}" destId="{4B559F2D-381A-4957-B6FD-661F1D941C85}" srcOrd="5" destOrd="0" presId="urn:microsoft.com/office/officeart/2005/8/layout/cycle1"/>
    <dgm:cxn modelId="{A52D4C2E-245A-43F8-9D17-FDFDB2548FA1}" type="presParOf" srcId="{5D9FB2CA-DB25-4A1F-9F77-D6FAB0FB4491}" destId="{9A0EE695-0BBB-4F90-BC25-6D9723DCAD46}" srcOrd="6" destOrd="0" presId="urn:microsoft.com/office/officeart/2005/8/layout/cycle1"/>
    <dgm:cxn modelId="{453604A6-199A-44CE-B2BD-1FD065D54AEC}" type="presParOf" srcId="{5D9FB2CA-DB25-4A1F-9F77-D6FAB0FB4491}" destId="{B9B924A3-7CA0-42AD-A4C1-B56CD5A545D5}" srcOrd="7" destOrd="0" presId="urn:microsoft.com/office/officeart/2005/8/layout/cycle1"/>
    <dgm:cxn modelId="{AFC2C959-476B-4DCE-A636-D773CD3188C8}" type="presParOf" srcId="{5D9FB2CA-DB25-4A1F-9F77-D6FAB0FB4491}" destId="{E965BEA5-CFE6-4002-BCEA-9ED8A72CB7DD}" srcOrd="8" destOrd="0" presId="urn:microsoft.com/office/officeart/2005/8/layout/cycle1"/>
    <dgm:cxn modelId="{9793BAED-ED43-4413-BDB5-0C76F7BDB846}" type="presParOf" srcId="{5D9FB2CA-DB25-4A1F-9F77-D6FAB0FB4491}" destId="{46EF8315-0F8B-4578-AB4B-F9C3314D6257}" srcOrd="9" destOrd="0" presId="urn:microsoft.com/office/officeart/2005/8/layout/cycle1"/>
    <dgm:cxn modelId="{DC869A6A-E259-44CB-8255-8856701883A2}" type="presParOf" srcId="{5D9FB2CA-DB25-4A1F-9F77-D6FAB0FB4491}" destId="{DA084DEE-9F5B-4CB5-84A3-B4D9DAFBCF47}" srcOrd="10" destOrd="0" presId="urn:microsoft.com/office/officeart/2005/8/layout/cycle1"/>
    <dgm:cxn modelId="{6CE3DB48-B393-4A5F-8DEB-F51A2128C2AA}" type="presParOf" srcId="{5D9FB2CA-DB25-4A1F-9F77-D6FAB0FB4491}" destId="{B0053178-C7B7-4950-8715-201B488E5B40}" srcOrd="11" destOrd="0" presId="urn:microsoft.com/office/officeart/2005/8/layout/cycle1"/>
    <dgm:cxn modelId="{59084AC2-6C3A-40C3-8CD7-ECC3302A6C8F}" type="presParOf" srcId="{5D9FB2CA-DB25-4A1F-9F77-D6FAB0FB4491}" destId="{FF467EA2-E456-465B-84F7-DCB21289CF4A}" srcOrd="12" destOrd="0" presId="urn:microsoft.com/office/officeart/2005/8/layout/cycle1"/>
    <dgm:cxn modelId="{E2893516-3C99-47C5-A868-5D224DDDD5EE}" type="presParOf" srcId="{5D9FB2CA-DB25-4A1F-9F77-D6FAB0FB4491}" destId="{093CD716-6CA7-4564-8958-10297126EF72}" srcOrd="13" destOrd="0" presId="urn:microsoft.com/office/officeart/2005/8/layout/cycle1"/>
    <dgm:cxn modelId="{07CBA985-F08F-4CD5-90F9-90EBA740E524}" type="presParOf" srcId="{5D9FB2CA-DB25-4A1F-9F77-D6FAB0FB4491}" destId="{E9ADDEC5-C703-4A54-BF84-6CC5C09D4F65}" srcOrd="14" destOrd="0" presId="urn:microsoft.com/office/officeart/2005/8/layout/cycle1"/>
    <dgm:cxn modelId="{08C803A6-BA1D-4C1B-94E2-97B56B18AE8B}" type="presParOf" srcId="{5D9FB2CA-DB25-4A1F-9F77-D6FAB0FB4491}" destId="{3643058E-50DD-4381-915C-1F5BA6424B6C}" srcOrd="15" destOrd="0" presId="urn:microsoft.com/office/officeart/2005/8/layout/cycle1"/>
    <dgm:cxn modelId="{A1CD88DF-CAA4-4852-A976-EEEA1C0077A7}" type="presParOf" srcId="{5D9FB2CA-DB25-4A1F-9F77-D6FAB0FB4491}" destId="{400AF010-1346-4D47-B13F-6EE9318C8203}" srcOrd="16" destOrd="0" presId="urn:microsoft.com/office/officeart/2005/8/layout/cycle1"/>
    <dgm:cxn modelId="{EE652A26-1B08-49C0-84D7-BBC6655BEB0B}" type="presParOf" srcId="{5D9FB2CA-DB25-4A1F-9F77-D6FAB0FB4491}" destId="{73B26445-D6AB-4695-A529-6230DFA458B8}" srcOrd="17" destOrd="0" presId="urn:microsoft.com/office/officeart/2005/8/layout/cycle1"/>
    <dgm:cxn modelId="{80523126-3F28-4526-B0BC-BF237B503564}" type="presParOf" srcId="{5D9FB2CA-DB25-4A1F-9F77-D6FAB0FB4491}" destId="{097A13C7-2B3D-45D0-A904-8B2D57DD9EB5}" srcOrd="18" destOrd="0" presId="urn:microsoft.com/office/officeart/2005/8/layout/cycle1"/>
    <dgm:cxn modelId="{2C07A3BD-7A41-45A0-B78E-39E9425E6CE4}" type="presParOf" srcId="{5D9FB2CA-DB25-4A1F-9F77-D6FAB0FB4491}" destId="{F4196F97-5D37-4570-8F04-B4682EAF8FCE}" srcOrd="19" destOrd="0" presId="urn:microsoft.com/office/officeart/2005/8/layout/cycle1"/>
    <dgm:cxn modelId="{1FC04C10-CD13-4780-94F4-1BC93C6172A5}" type="presParOf" srcId="{5D9FB2CA-DB25-4A1F-9F77-D6FAB0FB4491}" destId="{9ED6885D-C505-4D90-8861-2B82B8823887}" srcOrd="20" destOrd="0" presId="urn:microsoft.com/office/officeart/2005/8/layout/cycle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E94529-89BE-4478-8076-CCFBF827F5E1}" type="doc">
      <dgm:prSet loTypeId="urn:microsoft.com/office/officeart/2005/8/layout/cycle5" loCatId="cycle" qsTypeId="urn:microsoft.com/office/officeart/2005/8/quickstyle/simple4" qsCatId="simple" csTypeId="urn:microsoft.com/office/officeart/2005/8/colors/colorful1#3" csCatId="colorful" phldr="1"/>
      <dgm:spPr/>
      <dgm:t>
        <a:bodyPr/>
        <a:lstStyle/>
        <a:p>
          <a:endParaRPr lang="en-US"/>
        </a:p>
      </dgm:t>
    </dgm:pt>
    <dgm:pt modelId="{BEF33434-0AA1-4C8F-849F-464E2C05FC27}">
      <dgm:prSet phldrT="[Text]"/>
      <dgm:spPr/>
      <dgm:t>
        <a:bodyPr/>
        <a:lstStyle/>
        <a:p>
          <a:r>
            <a:rPr lang="en-US" b="1" dirty="0" smtClean="0">
              <a:latin typeface="Century Gothic" panose="020B0502020202020204" pitchFamily="34" charset="0"/>
            </a:rPr>
            <a:t>Congratulations on your PAYG Avon Account</a:t>
          </a:r>
          <a:endParaRPr lang="en-US" b="1" dirty="0">
            <a:latin typeface="Century Gothic" panose="020B0502020202020204" pitchFamily="34" charset="0"/>
          </a:endParaRPr>
        </a:p>
      </dgm:t>
    </dgm:pt>
    <dgm:pt modelId="{FA993636-A15D-4B0D-BD7B-674B161BD7F9}" type="parTrans" cxnId="{92C99FA6-3B6B-40F1-ABF4-1814CC4F5595}">
      <dgm:prSet/>
      <dgm:spPr/>
      <dgm:t>
        <a:bodyPr/>
        <a:lstStyle/>
        <a:p>
          <a:endParaRPr lang="en-US" b="1">
            <a:latin typeface="Century Gothic" panose="020B0502020202020204" pitchFamily="34" charset="0"/>
          </a:endParaRPr>
        </a:p>
      </dgm:t>
    </dgm:pt>
    <dgm:pt modelId="{7B49EB20-651C-4FF5-AA69-1E370C1B8464}" type="sibTrans" cxnId="{92C99FA6-3B6B-40F1-ABF4-1814CC4F5595}">
      <dgm:prSet/>
      <dgm:spPr/>
      <dgm:t>
        <a:bodyPr/>
        <a:lstStyle/>
        <a:p>
          <a:endParaRPr lang="en-US" b="1">
            <a:latin typeface="Century Gothic" panose="020B0502020202020204" pitchFamily="34" charset="0"/>
          </a:endParaRPr>
        </a:p>
      </dgm:t>
    </dgm:pt>
    <dgm:pt modelId="{3FF9D108-FE5E-4FA7-827C-6249B713F530}">
      <dgm:prSet phldrT="[Text]"/>
      <dgm:spPr/>
      <dgm:t>
        <a:bodyPr/>
        <a:lstStyle/>
        <a:p>
          <a:r>
            <a:rPr lang="en-US" b="1" dirty="0" smtClean="0">
              <a:latin typeface="Century Gothic" panose="020B0502020202020204" pitchFamily="34" charset="0"/>
            </a:rPr>
            <a:t>Please collect your Customers money for their orders</a:t>
          </a:r>
          <a:endParaRPr lang="en-US" b="1" dirty="0">
            <a:latin typeface="Century Gothic" panose="020B0502020202020204" pitchFamily="34" charset="0"/>
          </a:endParaRPr>
        </a:p>
      </dgm:t>
    </dgm:pt>
    <dgm:pt modelId="{A2403526-93C8-4C2E-ABFD-30A0A73651EF}" type="parTrans" cxnId="{022D00DC-53FB-48EB-8CC6-06322DC48192}">
      <dgm:prSet/>
      <dgm:spPr/>
      <dgm:t>
        <a:bodyPr/>
        <a:lstStyle/>
        <a:p>
          <a:endParaRPr lang="en-US" b="1">
            <a:latin typeface="Century Gothic" panose="020B0502020202020204" pitchFamily="34" charset="0"/>
          </a:endParaRPr>
        </a:p>
      </dgm:t>
    </dgm:pt>
    <dgm:pt modelId="{02AD0D4D-4621-40D3-B020-580BF2C7BCDA}" type="sibTrans" cxnId="{022D00DC-53FB-48EB-8CC6-06322DC48192}">
      <dgm:prSet/>
      <dgm:spPr/>
      <dgm:t>
        <a:bodyPr/>
        <a:lstStyle/>
        <a:p>
          <a:endParaRPr lang="en-US" b="1">
            <a:latin typeface="Century Gothic" panose="020B0502020202020204" pitchFamily="34" charset="0"/>
          </a:endParaRPr>
        </a:p>
      </dgm:t>
    </dgm:pt>
    <dgm:pt modelId="{53C065DD-13F9-4C7F-BAD2-73362F2F010E}">
      <dgm:prSet phldrT="[Text]"/>
      <dgm:spPr/>
      <dgm:t>
        <a:bodyPr/>
        <a:lstStyle/>
        <a:p>
          <a:r>
            <a:rPr lang="en-US" b="1" dirty="0" smtClean="0">
              <a:latin typeface="Century Gothic" panose="020B0502020202020204" pitchFamily="34" charset="0"/>
            </a:rPr>
            <a:t>Deposit the money into Avon’s account</a:t>
          </a:r>
          <a:endParaRPr lang="en-US" b="1" dirty="0">
            <a:latin typeface="Century Gothic" panose="020B0502020202020204" pitchFamily="34" charset="0"/>
          </a:endParaRPr>
        </a:p>
      </dgm:t>
    </dgm:pt>
    <dgm:pt modelId="{36A6E038-23FD-4A11-A6CD-6FA6C9CE20CF}" type="parTrans" cxnId="{63A58ED6-EC08-4CE9-B24B-AE4475A25408}">
      <dgm:prSet/>
      <dgm:spPr/>
      <dgm:t>
        <a:bodyPr/>
        <a:lstStyle/>
        <a:p>
          <a:endParaRPr lang="en-US" b="1">
            <a:latin typeface="Century Gothic" panose="020B0502020202020204" pitchFamily="34" charset="0"/>
          </a:endParaRPr>
        </a:p>
      </dgm:t>
    </dgm:pt>
    <dgm:pt modelId="{9F58A4F0-C798-4BDC-BE74-79927B4161D1}" type="sibTrans" cxnId="{63A58ED6-EC08-4CE9-B24B-AE4475A25408}">
      <dgm:prSet/>
      <dgm:spPr/>
      <dgm:t>
        <a:bodyPr/>
        <a:lstStyle/>
        <a:p>
          <a:endParaRPr lang="en-US" b="1">
            <a:latin typeface="Century Gothic" panose="020B0502020202020204" pitchFamily="34" charset="0"/>
          </a:endParaRPr>
        </a:p>
      </dgm:t>
    </dgm:pt>
    <dgm:pt modelId="{20697C04-FF59-4D8A-B62C-27A69505188D}">
      <dgm:prSet phldrT="[Text]"/>
      <dgm:spPr/>
      <dgm:t>
        <a:bodyPr/>
        <a:lstStyle/>
        <a:p>
          <a:r>
            <a:rPr lang="en-US" b="1" dirty="0" smtClean="0">
              <a:latin typeface="Century Gothic" panose="020B0502020202020204" pitchFamily="34" charset="0"/>
            </a:rPr>
            <a:t>Send a picture of the Deposit slip via </a:t>
          </a:r>
          <a:r>
            <a:rPr lang="en-US" b="1" dirty="0" err="1" smtClean="0">
              <a:latin typeface="Century Gothic" panose="020B0502020202020204" pitchFamily="34" charset="0"/>
            </a:rPr>
            <a:t>sms</a:t>
          </a:r>
          <a:r>
            <a:rPr lang="en-US" b="1" dirty="0" smtClean="0">
              <a:latin typeface="Century Gothic" panose="020B0502020202020204" pitchFamily="34" charset="0"/>
            </a:rPr>
            <a:t>/</a:t>
          </a:r>
          <a:r>
            <a:rPr lang="en-US" b="1" dirty="0" err="1" smtClean="0">
              <a:latin typeface="Century Gothic" panose="020B0502020202020204" pitchFamily="34" charset="0"/>
            </a:rPr>
            <a:t>whatsapp</a:t>
          </a:r>
          <a:r>
            <a:rPr lang="en-US" b="1" dirty="0" smtClean="0">
              <a:latin typeface="Century Gothic" panose="020B0502020202020204" pitchFamily="34" charset="0"/>
            </a:rPr>
            <a:t> the number you received this message from</a:t>
          </a:r>
          <a:endParaRPr lang="en-US" b="1" dirty="0">
            <a:latin typeface="Century Gothic" panose="020B0502020202020204" pitchFamily="34" charset="0"/>
          </a:endParaRPr>
        </a:p>
      </dgm:t>
    </dgm:pt>
    <dgm:pt modelId="{D64BD7CC-7A0E-4EF6-80C1-B41C619F84AC}" type="parTrans" cxnId="{26C27706-9214-4BC2-9CC9-5035CB9649AE}">
      <dgm:prSet/>
      <dgm:spPr/>
      <dgm:t>
        <a:bodyPr/>
        <a:lstStyle/>
        <a:p>
          <a:endParaRPr lang="en-US" b="1">
            <a:latin typeface="Century Gothic" panose="020B0502020202020204" pitchFamily="34" charset="0"/>
          </a:endParaRPr>
        </a:p>
      </dgm:t>
    </dgm:pt>
    <dgm:pt modelId="{B0961A4B-165E-4FC8-97FA-18BDEF38404F}" type="sibTrans" cxnId="{26C27706-9214-4BC2-9CC9-5035CB9649AE}">
      <dgm:prSet/>
      <dgm:spPr/>
      <dgm:t>
        <a:bodyPr/>
        <a:lstStyle/>
        <a:p>
          <a:endParaRPr lang="en-US" b="1">
            <a:latin typeface="Century Gothic" panose="020B0502020202020204" pitchFamily="34" charset="0"/>
          </a:endParaRPr>
        </a:p>
      </dgm:t>
    </dgm:pt>
    <dgm:pt modelId="{71CAB5D9-A218-4610-BD04-F6CD79A6D7B0}">
      <dgm:prSet phldrT="[Text]"/>
      <dgm:spPr/>
      <dgm:t>
        <a:bodyPr/>
        <a:lstStyle/>
        <a:p>
          <a:r>
            <a:rPr lang="en-US" b="1" dirty="0" smtClean="0">
              <a:latin typeface="Century Gothic" panose="020B0502020202020204" pitchFamily="34" charset="0"/>
            </a:rPr>
            <a:t>Receive your order and deliver your Customers order with a new Brochure and collect your next order with her money</a:t>
          </a:r>
          <a:endParaRPr lang="en-US" b="1" dirty="0">
            <a:latin typeface="Century Gothic" panose="020B0502020202020204" pitchFamily="34" charset="0"/>
          </a:endParaRPr>
        </a:p>
      </dgm:t>
    </dgm:pt>
    <dgm:pt modelId="{E37EECCF-23FE-4861-AFED-4A51AC6450F6}" type="parTrans" cxnId="{7A59E28B-36CC-4B1B-98CD-B8C7CBE91F18}">
      <dgm:prSet/>
      <dgm:spPr/>
      <dgm:t>
        <a:bodyPr/>
        <a:lstStyle/>
        <a:p>
          <a:endParaRPr lang="en-US" b="1">
            <a:latin typeface="Century Gothic" panose="020B0502020202020204" pitchFamily="34" charset="0"/>
          </a:endParaRPr>
        </a:p>
      </dgm:t>
    </dgm:pt>
    <dgm:pt modelId="{37677E84-55C9-4212-AE2B-AB4F954F998C}" type="sibTrans" cxnId="{7A59E28B-36CC-4B1B-98CD-B8C7CBE91F18}">
      <dgm:prSet/>
      <dgm:spPr/>
      <dgm:t>
        <a:bodyPr/>
        <a:lstStyle/>
        <a:p>
          <a:endParaRPr lang="en-US" b="1">
            <a:latin typeface="Century Gothic" panose="020B0502020202020204" pitchFamily="34" charset="0"/>
          </a:endParaRPr>
        </a:p>
      </dgm:t>
    </dgm:pt>
    <dgm:pt modelId="{ABA28407-181E-4D28-9BA3-1820FD9E4C7B}" type="pres">
      <dgm:prSet presAssocID="{DFE94529-89BE-4478-8076-CCFBF827F5E1}" presName="cycle" presStyleCnt="0">
        <dgm:presLayoutVars>
          <dgm:dir/>
          <dgm:resizeHandles val="exact"/>
        </dgm:presLayoutVars>
      </dgm:prSet>
      <dgm:spPr/>
      <dgm:t>
        <a:bodyPr/>
        <a:lstStyle/>
        <a:p>
          <a:endParaRPr lang="en-ZA"/>
        </a:p>
      </dgm:t>
    </dgm:pt>
    <dgm:pt modelId="{A34790FC-657F-4591-AFF0-F31013EA35C4}" type="pres">
      <dgm:prSet presAssocID="{BEF33434-0AA1-4C8F-849F-464E2C05FC27}" presName="node" presStyleLbl="node1" presStyleIdx="0" presStyleCnt="5">
        <dgm:presLayoutVars>
          <dgm:bulletEnabled val="1"/>
        </dgm:presLayoutVars>
      </dgm:prSet>
      <dgm:spPr/>
      <dgm:t>
        <a:bodyPr/>
        <a:lstStyle/>
        <a:p>
          <a:endParaRPr lang="en-ZA"/>
        </a:p>
      </dgm:t>
    </dgm:pt>
    <dgm:pt modelId="{60BEDA93-87E2-45D9-B38B-CC14F45ACC1A}" type="pres">
      <dgm:prSet presAssocID="{BEF33434-0AA1-4C8F-849F-464E2C05FC27}" presName="spNode" presStyleCnt="0"/>
      <dgm:spPr/>
    </dgm:pt>
    <dgm:pt modelId="{7BFDC4D0-90AD-411F-BE0C-BBB0CB158533}" type="pres">
      <dgm:prSet presAssocID="{7B49EB20-651C-4FF5-AA69-1E370C1B8464}" presName="sibTrans" presStyleLbl="sibTrans1D1" presStyleIdx="0" presStyleCnt="5"/>
      <dgm:spPr/>
      <dgm:t>
        <a:bodyPr/>
        <a:lstStyle/>
        <a:p>
          <a:endParaRPr lang="en-ZA"/>
        </a:p>
      </dgm:t>
    </dgm:pt>
    <dgm:pt modelId="{586D4FD9-7A0B-45C9-B1AC-8D25C0E55D50}" type="pres">
      <dgm:prSet presAssocID="{3FF9D108-FE5E-4FA7-827C-6249B713F530}" presName="node" presStyleLbl="node1" presStyleIdx="1" presStyleCnt="5" custRadScaleRad="113976" custRadScaleInc="9452">
        <dgm:presLayoutVars>
          <dgm:bulletEnabled val="1"/>
        </dgm:presLayoutVars>
      </dgm:prSet>
      <dgm:spPr/>
      <dgm:t>
        <a:bodyPr/>
        <a:lstStyle/>
        <a:p>
          <a:endParaRPr lang="en-US"/>
        </a:p>
      </dgm:t>
    </dgm:pt>
    <dgm:pt modelId="{92A8B9CD-4845-4D37-A8FA-75F9866DFA90}" type="pres">
      <dgm:prSet presAssocID="{3FF9D108-FE5E-4FA7-827C-6249B713F530}" presName="spNode" presStyleCnt="0"/>
      <dgm:spPr/>
    </dgm:pt>
    <dgm:pt modelId="{59408357-42B1-472E-AED0-D9B380C56F55}" type="pres">
      <dgm:prSet presAssocID="{02AD0D4D-4621-40D3-B020-580BF2C7BCDA}" presName="sibTrans" presStyleLbl="sibTrans1D1" presStyleIdx="1" presStyleCnt="5"/>
      <dgm:spPr/>
      <dgm:t>
        <a:bodyPr/>
        <a:lstStyle/>
        <a:p>
          <a:endParaRPr lang="en-ZA"/>
        </a:p>
      </dgm:t>
    </dgm:pt>
    <dgm:pt modelId="{782F09C2-415E-445E-8BD0-46835A92B06E}" type="pres">
      <dgm:prSet presAssocID="{53C065DD-13F9-4C7F-BAD2-73362F2F010E}" presName="node" presStyleLbl="node1" presStyleIdx="2" presStyleCnt="5">
        <dgm:presLayoutVars>
          <dgm:bulletEnabled val="1"/>
        </dgm:presLayoutVars>
      </dgm:prSet>
      <dgm:spPr/>
      <dgm:t>
        <a:bodyPr/>
        <a:lstStyle/>
        <a:p>
          <a:endParaRPr lang="en-US"/>
        </a:p>
      </dgm:t>
    </dgm:pt>
    <dgm:pt modelId="{70D2BAA5-8AF3-4EDE-A710-A5E801F16CC3}" type="pres">
      <dgm:prSet presAssocID="{53C065DD-13F9-4C7F-BAD2-73362F2F010E}" presName="spNode" presStyleCnt="0"/>
      <dgm:spPr/>
    </dgm:pt>
    <dgm:pt modelId="{84DD291C-FF96-4D3D-8370-17107FC59C7F}" type="pres">
      <dgm:prSet presAssocID="{9F58A4F0-C798-4BDC-BE74-79927B4161D1}" presName="sibTrans" presStyleLbl="sibTrans1D1" presStyleIdx="2" presStyleCnt="5"/>
      <dgm:spPr/>
      <dgm:t>
        <a:bodyPr/>
        <a:lstStyle/>
        <a:p>
          <a:endParaRPr lang="en-ZA"/>
        </a:p>
      </dgm:t>
    </dgm:pt>
    <dgm:pt modelId="{14277471-7409-4889-B9F8-AF0D8E3A9293}" type="pres">
      <dgm:prSet presAssocID="{20697C04-FF59-4D8A-B62C-27A69505188D}" presName="node" presStyleLbl="node1" presStyleIdx="3" presStyleCnt="5">
        <dgm:presLayoutVars>
          <dgm:bulletEnabled val="1"/>
        </dgm:presLayoutVars>
      </dgm:prSet>
      <dgm:spPr/>
      <dgm:t>
        <a:bodyPr/>
        <a:lstStyle/>
        <a:p>
          <a:endParaRPr lang="en-US"/>
        </a:p>
      </dgm:t>
    </dgm:pt>
    <dgm:pt modelId="{74E82548-28D7-4014-8D0D-D5BDCDFFE4EE}" type="pres">
      <dgm:prSet presAssocID="{20697C04-FF59-4D8A-B62C-27A69505188D}" presName="spNode" presStyleCnt="0"/>
      <dgm:spPr/>
    </dgm:pt>
    <dgm:pt modelId="{53911B86-E58A-4A8F-9881-12F2F9204079}" type="pres">
      <dgm:prSet presAssocID="{B0961A4B-165E-4FC8-97FA-18BDEF38404F}" presName="sibTrans" presStyleLbl="sibTrans1D1" presStyleIdx="3" presStyleCnt="5"/>
      <dgm:spPr/>
      <dgm:t>
        <a:bodyPr/>
        <a:lstStyle/>
        <a:p>
          <a:endParaRPr lang="en-ZA"/>
        </a:p>
      </dgm:t>
    </dgm:pt>
    <dgm:pt modelId="{DE17B82C-550E-4373-8C61-2326C3D8BDE2}" type="pres">
      <dgm:prSet presAssocID="{71CAB5D9-A218-4610-BD04-F6CD79A6D7B0}" presName="node" presStyleLbl="node1" presStyleIdx="4" presStyleCnt="5" custRadScaleRad="111636" custRadScaleInc="-8040">
        <dgm:presLayoutVars>
          <dgm:bulletEnabled val="1"/>
        </dgm:presLayoutVars>
      </dgm:prSet>
      <dgm:spPr/>
      <dgm:t>
        <a:bodyPr/>
        <a:lstStyle/>
        <a:p>
          <a:endParaRPr lang="en-US"/>
        </a:p>
      </dgm:t>
    </dgm:pt>
    <dgm:pt modelId="{23C21C0B-ED6B-4749-83F5-8A75C0A6A02C}" type="pres">
      <dgm:prSet presAssocID="{71CAB5D9-A218-4610-BD04-F6CD79A6D7B0}" presName="spNode" presStyleCnt="0"/>
      <dgm:spPr/>
    </dgm:pt>
    <dgm:pt modelId="{B591E4A6-65F6-4679-9723-DBE991627E8A}" type="pres">
      <dgm:prSet presAssocID="{37677E84-55C9-4212-AE2B-AB4F954F998C}" presName="sibTrans" presStyleLbl="sibTrans1D1" presStyleIdx="4" presStyleCnt="5"/>
      <dgm:spPr/>
      <dgm:t>
        <a:bodyPr/>
        <a:lstStyle/>
        <a:p>
          <a:endParaRPr lang="en-ZA"/>
        </a:p>
      </dgm:t>
    </dgm:pt>
  </dgm:ptLst>
  <dgm:cxnLst>
    <dgm:cxn modelId="{92C99FA6-3B6B-40F1-ABF4-1814CC4F5595}" srcId="{DFE94529-89BE-4478-8076-CCFBF827F5E1}" destId="{BEF33434-0AA1-4C8F-849F-464E2C05FC27}" srcOrd="0" destOrd="0" parTransId="{FA993636-A15D-4B0D-BD7B-674B161BD7F9}" sibTransId="{7B49EB20-651C-4FF5-AA69-1E370C1B8464}"/>
    <dgm:cxn modelId="{E89612DB-BD90-4983-8F47-2BD527A5C375}" type="presOf" srcId="{37677E84-55C9-4212-AE2B-AB4F954F998C}" destId="{B591E4A6-65F6-4679-9723-DBE991627E8A}" srcOrd="0" destOrd="0" presId="urn:microsoft.com/office/officeart/2005/8/layout/cycle5"/>
    <dgm:cxn modelId="{5BC34401-997D-45BB-8C12-D9F95DE25A46}" type="presOf" srcId="{20697C04-FF59-4D8A-B62C-27A69505188D}" destId="{14277471-7409-4889-B9F8-AF0D8E3A9293}" srcOrd="0" destOrd="0" presId="urn:microsoft.com/office/officeart/2005/8/layout/cycle5"/>
    <dgm:cxn modelId="{6AFD5287-8CA9-47AB-BA63-1E8B968A0607}" type="presOf" srcId="{DFE94529-89BE-4478-8076-CCFBF827F5E1}" destId="{ABA28407-181E-4D28-9BA3-1820FD9E4C7B}" srcOrd="0" destOrd="0" presId="urn:microsoft.com/office/officeart/2005/8/layout/cycle5"/>
    <dgm:cxn modelId="{63A58ED6-EC08-4CE9-B24B-AE4475A25408}" srcId="{DFE94529-89BE-4478-8076-CCFBF827F5E1}" destId="{53C065DD-13F9-4C7F-BAD2-73362F2F010E}" srcOrd="2" destOrd="0" parTransId="{36A6E038-23FD-4A11-A6CD-6FA6C9CE20CF}" sibTransId="{9F58A4F0-C798-4BDC-BE74-79927B4161D1}"/>
    <dgm:cxn modelId="{7A59E28B-36CC-4B1B-98CD-B8C7CBE91F18}" srcId="{DFE94529-89BE-4478-8076-CCFBF827F5E1}" destId="{71CAB5D9-A218-4610-BD04-F6CD79A6D7B0}" srcOrd="4" destOrd="0" parTransId="{E37EECCF-23FE-4861-AFED-4A51AC6450F6}" sibTransId="{37677E84-55C9-4212-AE2B-AB4F954F998C}"/>
    <dgm:cxn modelId="{D0CD99DA-E26D-485D-9497-88F267046761}" type="presOf" srcId="{9F58A4F0-C798-4BDC-BE74-79927B4161D1}" destId="{84DD291C-FF96-4D3D-8370-17107FC59C7F}" srcOrd="0" destOrd="0" presId="urn:microsoft.com/office/officeart/2005/8/layout/cycle5"/>
    <dgm:cxn modelId="{FD1017D8-BFE8-4AC7-A865-38070F54BCA8}" type="presOf" srcId="{02AD0D4D-4621-40D3-B020-580BF2C7BCDA}" destId="{59408357-42B1-472E-AED0-D9B380C56F55}" srcOrd="0" destOrd="0" presId="urn:microsoft.com/office/officeart/2005/8/layout/cycle5"/>
    <dgm:cxn modelId="{063999BF-B6D7-428B-B35C-54E2EE7C2259}" type="presOf" srcId="{7B49EB20-651C-4FF5-AA69-1E370C1B8464}" destId="{7BFDC4D0-90AD-411F-BE0C-BBB0CB158533}" srcOrd="0" destOrd="0" presId="urn:microsoft.com/office/officeart/2005/8/layout/cycle5"/>
    <dgm:cxn modelId="{1DF1D9F0-0AFC-45A7-9647-6BA760ED0101}" type="presOf" srcId="{53C065DD-13F9-4C7F-BAD2-73362F2F010E}" destId="{782F09C2-415E-445E-8BD0-46835A92B06E}" srcOrd="0" destOrd="0" presId="urn:microsoft.com/office/officeart/2005/8/layout/cycle5"/>
    <dgm:cxn modelId="{A4B7F33B-556D-4A4C-AF2E-19D4769128CD}" type="presOf" srcId="{BEF33434-0AA1-4C8F-849F-464E2C05FC27}" destId="{A34790FC-657F-4591-AFF0-F31013EA35C4}" srcOrd="0" destOrd="0" presId="urn:microsoft.com/office/officeart/2005/8/layout/cycle5"/>
    <dgm:cxn modelId="{26C27706-9214-4BC2-9CC9-5035CB9649AE}" srcId="{DFE94529-89BE-4478-8076-CCFBF827F5E1}" destId="{20697C04-FF59-4D8A-B62C-27A69505188D}" srcOrd="3" destOrd="0" parTransId="{D64BD7CC-7A0E-4EF6-80C1-B41C619F84AC}" sibTransId="{B0961A4B-165E-4FC8-97FA-18BDEF38404F}"/>
    <dgm:cxn modelId="{EC11C9E3-170D-475E-83DF-D559A9C15390}" type="presOf" srcId="{B0961A4B-165E-4FC8-97FA-18BDEF38404F}" destId="{53911B86-E58A-4A8F-9881-12F2F9204079}" srcOrd="0" destOrd="0" presId="urn:microsoft.com/office/officeart/2005/8/layout/cycle5"/>
    <dgm:cxn modelId="{7D4FA99F-D22E-4C2B-8B80-9CAF8D1E9859}" type="presOf" srcId="{71CAB5D9-A218-4610-BD04-F6CD79A6D7B0}" destId="{DE17B82C-550E-4373-8C61-2326C3D8BDE2}" srcOrd="0" destOrd="0" presId="urn:microsoft.com/office/officeart/2005/8/layout/cycle5"/>
    <dgm:cxn modelId="{022D00DC-53FB-48EB-8CC6-06322DC48192}" srcId="{DFE94529-89BE-4478-8076-CCFBF827F5E1}" destId="{3FF9D108-FE5E-4FA7-827C-6249B713F530}" srcOrd="1" destOrd="0" parTransId="{A2403526-93C8-4C2E-ABFD-30A0A73651EF}" sibTransId="{02AD0D4D-4621-40D3-B020-580BF2C7BCDA}"/>
    <dgm:cxn modelId="{B05D0389-D75E-4A7E-9083-B3F5AD598CC4}" type="presOf" srcId="{3FF9D108-FE5E-4FA7-827C-6249B713F530}" destId="{586D4FD9-7A0B-45C9-B1AC-8D25C0E55D50}" srcOrd="0" destOrd="0" presId="urn:microsoft.com/office/officeart/2005/8/layout/cycle5"/>
    <dgm:cxn modelId="{172F7EAE-4F63-44EF-93F8-DB3A851C6A93}" type="presParOf" srcId="{ABA28407-181E-4D28-9BA3-1820FD9E4C7B}" destId="{A34790FC-657F-4591-AFF0-F31013EA35C4}" srcOrd="0" destOrd="0" presId="urn:microsoft.com/office/officeart/2005/8/layout/cycle5"/>
    <dgm:cxn modelId="{095FFD75-6E87-4DC7-A616-32E9542B546A}" type="presParOf" srcId="{ABA28407-181E-4D28-9BA3-1820FD9E4C7B}" destId="{60BEDA93-87E2-45D9-B38B-CC14F45ACC1A}" srcOrd="1" destOrd="0" presId="urn:microsoft.com/office/officeart/2005/8/layout/cycle5"/>
    <dgm:cxn modelId="{0565C9D4-C7EF-49FC-BA73-1759F40807C0}" type="presParOf" srcId="{ABA28407-181E-4D28-9BA3-1820FD9E4C7B}" destId="{7BFDC4D0-90AD-411F-BE0C-BBB0CB158533}" srcOrd="2" destOrd="0" presId="urn:microsoft.com/office/officeart/2005/8/layout/cycle5"/>
    <dgm:cxn modelId="{952A2CB2-F065-4F5E-88CA-8B4613708DD5}" type="presParOf" srcId="{ABA28407-181E-4D28-9BA3-1820FD9E4C7B}" destId="{586D4FD9-7A0B-45C9-B1AC-8D25C0E55D50}" srcOrd="3" destOrd="0" presId="urn:microsoft.com/office/officeart/2005/8/layout/cycle5"/>
    <dgm:cxn modelId="{8F214C9C-79AC-4028-BC42-DEE88630C484}" type="presParOf" srcId="{ABA28407-181E-4D28-9BA3-1820FD9E4C7B}" destId="{92A8B9CD-4845-4D37-A8FA-75F9866DFA90}" srcOrd="4" destOrd="0" presId="urn:microsoft.com/office/officeart/2005/8/layout/cycle5"/>
    <dgm:cxn modelId="{535A6F43-EA64-4DCA-8612-316121639E19}" type="presParOf" srcId="{ABA28407-181E-4D28-9BA3-1820FD9E4C7B}" destId="{59408357-42B1-472E-AED0-D9B380C56F55}" srcOrd="5" destOrd="0" presId="urn:microsoft.com/office/officeart/2005/8/layout/cycle5"/>
    <dgm:cxn modelId="{59554E11-6EA1-4055-8B46-DDC91FC12276}" type="presParOf" srcId="{ABA28407-181E-4D28-9BA3-1820FD9E4C7B}" destId="{782F09C2-415E-445E-8BD0-46835A92B06E}" srcOrd="6" destOrd="0" presId="urn:microsoft.com/office/officeart/2005/8/layout/cycle5"/>
    <dgm:cxn modelId="{13AA78CB-DDC0-444B-A2EF-B212971BB157}" type="presParOf" srcId="{ABA28407-181E-4D28-9BA3-1820FD9E4C7B}" destId="{70D2BAA5-8AF3-4EDE-A710-A5E801F16CC3}" srcOrd="7" destOrd="0" presId="urn:microsoft.com/office/officeart/2005/8/layout/cycle5"/>
    <dgm:cxn modelId="{7360E404-92A3-44F8-9CD5-D918621F6805}" type="presParOf" srcId="{ABA28407-181E-4D28-9BA3-1820FD9E4C7B}" destId="{84DD291C-FF96-4D3D-8370-17107FC59C7F}" srcOrd="8" destOrd="0" presId="urn:microsoft.com/office/officeart/2005/8/layout/cycle5"/>
    <dgm:cxn modelId="{4C7E3A09-1182-4CFB-9F63-D1D321A03B81}" type="presParOf" srcId="{ABA28407-181E-4D28-9BA3-1820FD9E4C7B}" destId="{14277471-7409-4889-B9F8-AF0D8E3A9293}" srcOrd="9" destOrd="0" presId="urn:microsoft.com/office/officeart/2005/8/layout/cycle5"/>
    <dgm:cxn modelId="{11E31BC1-DF8E-4E5E-A90E-61E6A522B1D1}" type="presParOf" srcId="{ABA28407-181E-4D28-9BA3-1820FD9E4C7B}" destId="{74E82548-28D7-4014-8D0D-D5BDCDFFE4EE}" srcOrd="10" destOrd="0" presId="urn:microsoft.com/office/officeart/2005/8/layout/cycle5"/>
    <dgm:cxn modelId="{8DFFA703-D21B-4ABD-816C-90A1CB62EB84}" type="presParOf" srcId="{ABA28407-181E-4D28-9BA3-1820FD9E4C7B}" destId="{53911B86-E58A-4A8F-9881-12F2F9204079}" srcOrd="11" destOrd="0" presId="urn:microsoft.com/office/officeart/2005/8/layout/cycle5"/>
    <dgm:cxn modelId="{A1D21335-B502-47BF-85F4-379CB86B5B6A}" type="presParOf" srcId="{ABA28407-181E-4D28-9BA3-1820FD9E4C7B}" destId="{DE17B82C-550E-4373-8C61-2326C3D8BDE2}" srcOrd="12" destOrd="0" presId="urn:microsoft.com/office/officeart/2005/8/layout/cycle5"/>
    <dgm:cxn modelId="{24A6DCEC-1610-4566-8E33-AD73E647BBBA}" type="presParOf" srcId="{ABA28407-181E-4D28-9BA3-1820FD9E4C7B}" destId="{23C21C0B-ED6B-4749-83F5-8A75C0A6A02C}" srcOrd="13" destOrd="0" presId="urn:microsoft.com/office/officeart/2005/8/layout/cycle5"/>
    <dgm:cxn modelId="{9D287A3A-24BE-44ED-BA95-A9554212A92F}" type="presParOf" srcId="{ABA28407-181E-4D28-9BA3-1820FD9E4C7B}" destId="{B591E4A6-65F6-4679-9723-DBE991627E8A}" srcOrd="14" destOrd="0" presId="urn:microsoft.com/office/officeart/2005/8/layout/cycle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7EFC12-7CD8-470B-8B13-2EA2F2197011}">
      <dsp:nvSpPr>
        <dsp:cNvPr id="0" name=""/>
        <dsp:cNvSpPr/>
      </dsp:nvSpPr>
      <dsp:spPr>
        <a:xfrm>
          <a:off x="6577318" y="301161"/>
          <a:ext cx="1995048" cy="738068"/>
        </a:xfrm>
        <a:prstGeom prst="roundRect">
          <a:avLst/>
        </a:prstGeom>
        <a:solidFill>
          <a:srgbClr val="FF3399"/>
        </a:soli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smtClean="0">
              <a:solidFill>
                <a:schemeClr val="bg1"/>
              </a:solidFill>
            </a:rPr>
            <a:t>Start the Conversation</a:t>
          </a:r>
          <a:endParaRPr lang="en-US" sz="1600" b="1" kern="1200" dirty="0">
            <a:solidFill>
              <a:schemeClr val="bg1"/>
            </a:solidFill>
          </a:endParaRPr>
        </a:p>
      </dsp:txBody>
      <dsp:txXfrm>
        <a:off x="6613348" y="337191"/>
        <a:ext cx="1922988" cy="666008"/>
      </dsp:txXfrm>
    </dsp:sp>
    <dsp:sp modelId="{7923A3DB-83AB-4E40-8E55-58128A519F0D}">
      <dsp:nvSpPr>
        <dsp:cNvPr id="0" name=""/>
        <dsp:cNvSpPr/>
      </dsp:nvSpPr>
      <dsp:spPr>
        <a:xfrm>
          <a:off x="3454580" y="161901"/>
          <a:ext cx="5892439" cy="5892439"/>
        </a:xfrm>
        <a:prstGeom prst="circularArrow">
          <a:avLst>
            <a:gd name="adj1" fmla="val 3765"/>
            <a:gd name="adj2" fmla="val 234913"/>
            <a:gd name="adj3" fmla="val 20103118"/>
            <a:gd name="adj4" fmla="val 18607783"/>
            <a:gd name="adj5" fmla="val 4392"/>
          </a:avLst>
        </a:prstGeom>
        <a:solidFill>
          <a:srgbClr val="FF33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7D084E-3CBA-4C93-A822-932CB34D658B}">
      <dsp:nvSpPr>
        <dsp:cNvPr id="0" name=""/>
        <dsp:cNvSpPr/>
      </dsp:nvSpPr>
      <dsp:spPr>
        <a:xfrm>
          <a:off x="8041325" y="2136968"/>
          <a:ext cx="1995048" cy="738068"/>
        </a:xfrm>
        <a:prstGeom prst="roundRect">
          <a:avLst/>
        </a:prstGeom>
        <a:solidFill>
          <a:srgbClr val="FF3399"/>
        </a:soli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smtClean="0">
              <a:solidFill>
                <a:schemeClr val="bg1"/>
              </a:solidFill>
            </a:rPr>
            <a:t>Tap into Customers needs</a:t>
          </a:r>
          <a:endParaRPr lang="en-US" sz="1600" b="1" kern="1200" dirty="0">
            <a:solidFill>
              <a:schemeClr val="bg1"/>
            </a:solidFill>
          </a:endParaRPr>
        </a:p>
      </dsp:txBody>
      <dsp:txXfrm>
        <a:off x="8077355" y="2172998"/>
        <a:ext cx="1922988" cy="666008"/>
      </dsp:txXfrm>
    </dsp:sp>
    <dsp:sp modelId="{4B559F2D-381A-4957-B6FD-661F1D941C85}">
      <dsp:nvSpPr>
        <dsp:cNvPr id="0" name=""/>
        <dsp:cNvSpPr/>
      </dsp:nvSpPr>
      <dsp:spPr>
        <a:xfrm>
          <a:off x="3454580" y="161901"/>
          <a:ext cx="5892439" cy="5892439"/>
        </a:xfrm>
        <a:prstGeom prst="circularArrow">
          <a:avLst>
            <a:gd name="adj1" fmla="val 3765"/>
            <a:gd name="adj2" fmla="val 234913"/>
            <a:gd name="adj3" fmla="val 1514128"/>
            <a:gd name="adj4" fmla="val 21303507"/>
            <a:gd name="adj5" fmla="val 4392"/>
          </a:avLst>
        </a:prstGeom>
        <a:solidFill>
          <a:srgbClr val="FF33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B924A3-7CA0-42AD-A4C1-B56CD5A545D5}">
      <dsp:nvSpPr>
        <dsp:cNvPr id="0" name=""/>
        <dsp:cNvSpPr/>
      </dsp:nvSpPr>
      <dsp:spPr>
        <a:xfrm>
          <a:off x="7518827" y="4426183"/>
          <a:ext cx="1995048" cy="738068"/>
        </a:xfrm>
        <a:prstGeom prst="roundRect">
          <a:avLst/>
        </a:prstGeom>
        <a:solidFill>
          <a:srgbClr val="FF3399"/>
        </a:soli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smtClean="0">
              <a:solidFill>
                <a:schemeClr val="bg1"/>
              </a:solidFill>
            </a:rPr>
            <a:t>Tell her what you have</a:t>
          </a:r>
          <a:endParaRPr lang="en-US" sz="1600" b="1" kern="1200" dirty="0">
            <a:solidFill>
              <a:schemeClr val="bg1"/>
            </a:solidFill>
          </a:endParaRPr>
        </a:p>
      </dsp:txBody>
      <dsp:txXfrm>
        <a:off x="7554857" y="4462213"/>
        <a:ext cx="1922988" cy="666008"/>
      </dsp:txXfrm>
    </dsp:sp>
    <dsp:sp modelId="{E965BEA5-CFE6-4002-BCEA-9ED8A72CB7DD}">
      <dsp:nvSpPr>
        <dsp:cNvPr id="0" name=""/>
        <dsp:cNvSpPr/>
      </dsp:nvSpPr>
      <dsp:spPr>
        <a:xfrm>
          <a:off x="3454580" y="161901"/>
          <a:ext cx="5892439" cy="5892439"/>
        </a:xfrm>
        <a:prstGeom prst="circularArrow">
          <a:avLst>
            <a:gd name="adj1" fmla="val 3765"/>
            <a:gd name="adj2" fmla="val 234913"/>
            <a:gd name="adj3" fmla="val 3867148"/>
            <a:gd name="adj4" fmla="val 2967172"/>
            <a:gd name="adj5" fmla="val 4392"/>
          </a:avLst>
        </a:prstGeom>
        <a:solidFill>
          <a:srgbClr val="FF33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084DEE-9F5B-4CB5-84A3-B4D9DAFBCF47}">
      <dsp:nvSpPr>
        <dsp:cNvPr id="0" name=""/>
        <dsp:cNvSpPr/>
      </dsp:nvSpPr>
      <dsp:spPr>
        <a:xfrm>
          <a:off x="5403275" y="5444979"/>
          <a:ext cx="1995048" cy="738068"/>
        </a:xfrm>
        <a:prstGeom prst="roundRect">
          <a:avLst/>
        </a:prstGeom>
        <a:solidFill>
          <a:srgbClr val="FF3399"/>
        </a:soli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smtClean="0">
              <a:solidFill>
                <a:schemeClr val="bg1"/>
              </a:solidFill>
            </a:rPr>
            <a:t>Answer questions</a:t>
          </a:r>
          <a:endParaRPr lang="en-US" sz="1600" b="1" kern="1200" dirty="0">
            <a:solidFill>
              <a:schemeClr val="bg1"/>
            </a:solidFill>
          </a:endParaRPr>
        </a:p>
      </dsp:txBody>
      <dsp:txXfrm>
        <a:off x="5439305" y="5481009"/>
        <a:ext cx="1922988" cy="666008"/>
      </dsp:txXfrm>
    </dsp:sp>
    <dsp:sp modelId="{B0053178-C7B7-4950-8715-201B488E5B40}">
      <dsp:nvSpPr>
        <dsp:cNvPr id="0" name=""/>
        <dsp:cNvSpPr/>
      </dsp:nvSpPr>
      <dsp:spPr>
        <a:xfrm>
          <a:off x="3454580" y="161901"/>
          <a:ext cx="5892439" cy="5892439"/>
        </a:xfrm>
        <a:prstGeom prst="circularArrow">
          <a:avLst>
            <a:gd name="adj1" fmla="val 3765"/>
            <a:gd name="adj2" fmla="val 234913"/>
            <a:gd name="adj3" fmla="val 7597915"/>
            <a:gd name="adj4" fmla="val 6697939"/>
            <a:gd name="adj5" fmla="val 4392"/>
          </a:avLst>
        </a:prstGeom>
        <a:solidFill>
          <a:srgbClr val="FF33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3CD716-6CA7-4564-8958-10297126EF72}">
      <dsp:nvSpPr>
        <dsp:cNvPr id="0" name=""/>
        <dsp:cNvSpPr/>
      </dsp:nvSpPr>
      <dsp:spPr>
        <a:xfrm>
          <a:off x="3287723" y="4426183"/>
          <a:ext cx="1995048" cy="738068"/>
        </a:xfrm>
        <a:prstGeom prst="roundRect">
          <a:avLst/>
        </a:prstGeom>
        <a:solidFill>
          <a:srgbClr val="FF3399"/>
        </a:soli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smtClean="0">
              <a:solidFill>
                <a:schemeClr val="bg1"/>
              </a:solidFill>
            </a:rPr>
            <a:t>Get the Order</a:t>
          </a:r>
          <a:endParaRPr lang="en-US" sz="1600" b="1" kern="1200" dirty="0">
            <a:solidFill>
              <a:schemeClr val="bg1"/>
            </a:solidFill>
          </a:endParaRPr>
        </a:p>
      </dsp:txBody>
      <dsp:txXfrm>
        <a:off x="3323753" y="4462213"/>
        <a:ext cx="1922988" cy="666008"/>
      </dsp:txXfrm>
    </dsp:sp>
    <dsp:sp modelId="{E9ADDEC5-C703-4A54-BF84-6CC5C09D4F65}">
      <dsp:nvSpPr>
        <dsp:cNvPr id="0" name=""/>
        <dsp:cNvSpPr/>
      </dsp:nvSpPr>
      <dsp:spPr>
        <a:xfrm>
          <a:off x="3454580" y="161901"/>
          <a:ext cx="5892439" cy="5892439"/>
        </a:xfrm>
        <a:prstGeom prst="circularArrow">
          <a:avLst>
            <a:gd name="adj1" fmla="val 3765"/>
            <a:gd name="adj2" fmla="val 234913"/>
            <a:gd name="adj3" fmla="val 10861580"/>
            <a:gd name="adj4" fmla="val 9050959"/>
            <a:gd name="adj5" fmla="val 4392"/>
          </a:avLst>
        </a:prstGeom>
        <a:solidFill>
          <a:srgbClr val="FF33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0AF010-1346-4D47-B13F-6EE9318C8203}">
      <dsp:nvSpPr>
        <dsp:cNvPr id="0" name=""/>
        <dsp:cNvSpPr/>
      </dsp:nvSpPr>
      <dsp:spPr>
        <a:xfrm>
          <a:off x="2765225" y="2136968"/>
          <a:ext cx="1995048" cy="738068"/>
        </a:xfrm>
        <a:prstGeom prst="roundRect">
          <a:avLst/>
        </a:prstGeom>
        <a:solidFill>
          <a:srgbClr val="FF3399"/>
        </a:soli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smtClean="0">
              <a:solidFill>
                <a:schemeClr val="bg1"/>
              </a:solidFill>
            </a:rPr>
            <a:t>Collect the money</a:t>
          </a:r>
          <a:endParaRPr lang="en-US" sz="1600" b="1" kern="1200" dirty="0">
            <a:solidFill>
              <a:schemeClr val="bg1"/>
            </a:solidFill>
          </a:endParaRPr>
        </a:p>
      </dsp:txBody>
      <dsp:txXfrm>
        <a:off x="2801255" y="2172998"/>
        <a:ext cx="1922988" cy="666008"/>
      </dsp:txXfrm>
    </dsp:sp>
    <dsp:sp modelId="{73B26445-D6AB-4695-A529-6230DFA458B8}">
      <dsp:nvSpPr>
        <dsp:cNvPr id="0" name=""/>
        <dsp:cNvSpPr/>
      </dsp:nvSpPr>
      <dsp:spPr>
        <a:xfrm>
          <a:off x="3461268" y="144326"/>
          <a:ext cx="5892439" cy="5892439"/>
        </a:xfrm>
        <a:prstGeom prst="circularArrow">
          <a:avLst>
            <a:gd name="adj1" fmla="val 3765"/>
            <a:gd name="adj2" fmla="val 234913"/>
            <a:gd name="adj3" fmla="val 13427314"/>
            <a:gd name="adj4" fmla="val 12038079"/>
            <a:gd name="adj5" fmla="val 4392"/>
          </a:avLst>
        </a:prstGeom>
        <a:solidFill>
          <a:srgbClr val="FF33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196F97-5D37-4570-8F04-B4682EAF8FCE}">
      <dsp:nvSpPr>
        <dsp:cNvPr id="0" name=""/>
        <dsp:cNvSpPr/>
      </dsp:nvSpPr>
      <dsp:spPr>
        <a:xfrm>
          <a:off x="4112839" y="350995"/>
          <a:ext cx="1995048" cy="738068"/>
        </a:xfrm>
        <a:prstGeom prst="roundRect">
          <a:avLst/>
        </a:prstGeom>
        <a:solidFill>
          <a:srgbClr val="FF3399"/>
        </a:soli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smtClean="0">
              <a:solidFill>
                <a:schemeClr val="bg1"/>
              </a:solidFill>
            </a:rPr>
            <a:t>Confirm delivery date</a:t>
          </a:r>
          <a:endParaRPr lang="en-US" sz="1600" b="1" kern="1200" dirty="0">
            <a:solidFill>
              <a:schemeClr val="bg1"/>
            </a:solidFill>
          </a:endParaRPr>
        </a:p>
      </dsp:txBody>
      <dsp:txXfrm>
        <a:off x="4148869" y="387025"/>
        <a:ext cx="1922988" cy="666008"/>
      </dsp:txXfrm>
    </dsp:sp>
    <dsp:sp modelId="{9ED6885D-C505-4D90-8861-2B82B8823887}">
      <dsp:nvSpPr>
        <dsp:cNvPr id="0" name=""/>
        <dsp:cNvSpPr/>
      </dsp:nvSpPr>
      <dsp:spPr>
        <a:xfrm>
          <a:off x="3405202" y="158219"/>
          <a:ext cx="5892439" cy="5892439"/>
        </a:xfrm>
        <a:prstGeom prst="circularArrow">
          <a:avLst>
            <a:gd name="adj1" fmla="val 3765"/>
            <a:gd name="adj2" fmla="val 234913"/>
            <a:gd name="adj3" fmla="val 16252415"/>
            <a:gd name="adj4" fmla="val 15890179"/>
            <a:gd name="adj5" fmla="val 4392"/>
          </a:avLst>
        </a:prstGeom>
        <a:solidFill>
          <a:srgbClr val="FF33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4790FC-657F-4591-AFF0-F31013EA35C4}">
      <dsp:nvSpPr>
        <dsp:cNvPr id="0" name=""/>
        <dsp:cNvSpPr/>
      </dsp:nvSpPr>
      <dsp:spPr>
        <a:xfrm>
          <a:off x="3475880" y="4588"/>
          <a:ext cx="2192238" cy="142495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latin typeface="Century Gothic" panose="020B0502020202020204" pitchFamily="34" charset="0"/>
            </a:rPr>
            <a:t>Congratulations on your PAYG Avon Account</a:t>
          </a:r>
          <a:endParaRPr lang="en-US" sz="1400" b="1" kern="1200" dirty="0">
            <a:latin typeface="Century Gothic" panose="020B0502020202020204" pitchFamily="34" charset="0"/>
          </a:endParaRPr>
        </a:p>
      </dsp:txBody>
      <dsp:txXfrm>
        <a:off x="3545441" y="74149"/>
        <a:ext cx="2053116" cy="1285832"/>
      </dsp:txXfrm>
    </dsp:sp>
    <dsp:sp modelId="{7BFDC4D0-90AD-411F-BE0C-BBB0CB158533}">
      <dsp:nvSpPr>
        <dsp:cNvPr id="0" name=""/>
        <dsp:cNvSpPr/>
      </dsp:nvSpPr>
      <dsp:spPr>
        <a:xfrm>
          <a:off x="2320750" y="892171"/>
          <a:ext cx="5693167" cy="5693167"/>
        </a:xfrm>
        <a:custGeom>
          <a:avLst/>
          <a:gdLst/>
          <a:ahLst/>
          <a:cxnLst/>
          <a:rect l="0" t="0" r="0" b="0"/>
          <a:pathLst>
            <a:path>
              <a:moveTo>
                <a:pt x="3738054" y="143193"/>
              </a:moveTo>
              <a:arcTo wR="2846583" hR="2846583" stAng="17295031" swAng="1515284"/>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86D4FD9-7A0B-45C9-B1AC-8D25C0E55D50}">
      <dsp:nvSpPr>
        <dsp:cNvPr id="0" name=""/>
        <dsp:cNvSpPr/>
      </dsp:nvSpPr>
      <dsp:spPr>
        <a:xfrm>
          <a:off x="6598775" y="1971512"/>
          <a:ext cx="2192238" cy="142495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latin typeface="Century Gothic" panose="020B0502020202020204" pitchFamily="34" charset="0"/>
            </a:rPr>
            <a:t>Please collect your Customers money for their orders</a:t>
          </a:r>
          <a:endParaRPr lang="en-US" sz="1400" b="1" kern="1200" dirty="0">
            <a:latin typeface="Century Gothic" panose="020B0502020202020204" pitchFamily="34" charset="0"/>
          </a:endParaRPr>
        </a:p>
      </dsp:txBody>
      <dsp:txXfrm>
        <a:off x="6668336" y="2041073"/>
        <a:ext cx="2053116" cy="1285832"/>
      </dsp:txXfrm>
    </dsp:sp>
    <dsp:sp modelId="{59408357-42B1-472E-AED0-D9B380C56F55}">
      <dsp:nvSpPr>
        <dsp:cNvPr id="0" name=""/>
        <dsp:cNvSpPr/>
      </dsp:nvSpPr>
      <dsp:spPr>
        <a:xfrm>
          <a:off x="2136590" y="233419"/>
          <a:ext cx="5693167" cy="5693167"/>
        </a:xfrm>
        <a:custGeom>
          <a:avLst/>
          <a:gdLst/>
          <a:ahLst/>
          <a:cxnLst/>
          <a:rect l="0" t="0" r="0" b="0"/>
          <a:pathLst>
            <a:path>
              <a:moveTo>
                <a:pt x="5605035" y="3549421"/>
              </a:moveTo>
              <a:arcTo wR="2846583" hR="2846583" stAng="857669" swAng="1473936"/>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782F09C2-415E-445E-8BD0-46835A92B06E}">
      <dsp:nvSpPr>
        <dsp:cNvPr id="0" name=""/>
        <dsp:cNvSpPr/>
      </dsp:nvSpPr>
      <dsp:spPr>
        <a:xfrm>
          <a:off x="5149060" y="5154107"/>
          <a:ext cx="2192238" cy="1424954"/>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latin typeface="Century Gothic" panose="020B0502020202020204" pitchFamily="34" charset="0"/>
            </a:rPr>
            <a:t>Deposit the money into Avon’s account</a:t>
          </a:r>
          <a:endParaRPr lang="en-US" sz="1400" b="1" kern="1200" dirty="0">
            <a:latin typeface="Century Gothic" panose="020B0502020202020204" pitchFamily="34" charset="0"/>
          </a:endParaRPr>
        </a:p>
      </dsp:txBody>
      <dsp:txXfrm>
        <a:off x="5218621" y="5223668"/>
        <a:ext cx="2053116" cy="1285832"/>
      </dsp:txXfrm>
    </dsp:sp>
    <dsp:sp modelId="{84DD291C-FF96-4D3D-8370-17107FC59C7F}">
      <dsp:nvSpPr>
        <dsp:cNvPr id="0" name=""/>
        <dsp:cNvSpPr/>
      </dsp:nvSpPr>
      <dsp:spPr>
        <a:xfrm>
          <a:off x="1725416" y="717066"/>
          <a:ext cx="5693167" cy="5693167"/>
        </a:xfrm>
        <a:custGeom>
          <a:avLst/>
          <a:gdLst/>
          <a:ahLst/>
          <a:cxnLst/>
          <a:rect l="0" t="0" r="0" b="0"/>
          <a:pathLst>
            <a:path>
              <a:moveTo>
                <a:pt x="3195964" y="5671645"/>
              </a:moveTo>
              <a:arcTo wR="2846583" hR="2846583" stAng="4976995" swAng="846009"/>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14277471-7409-4889-B9F8-AF0D8E3A9293}">
      <dsp:nvSpPr>
        <dsp:cNvPr id="0" name=""/>
        <dsp:cNvSpPr/>
      </dsp:nvSpPr>
      <dsp:spPr>
        <a:xfrm>
          <a:off x="1802700" y="5154107"/>
          <a:ext cx="2192238" cy="1424954"/>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latin typeface="Century Gothic" panose="020B0502020202020204" pitchFamily="34" charset="0"/>
            </a:rPr>
            <a:t>Send a picture of the Deposit slip via </a:t>
          </a:r>
          <a:r>
            <a:rPr lang="en-US" sz="1400" b="1" kern="1200" dirty="0" err="1" smtClean="0">
              <a:latin typeface="Century Gothic" panose="020B0502020202020204" pitchFamily="34" charset="0"/>
            </a:rPr>
            <a:t>sms</a:t>
          </a:r>
          <a:r>
            <a:rPr lang="en-US" sz="1400" b="1" kern="1200" dirty="0" smtClean="0">
              <a:latin typeface="Century Gothic" panose="020B0502020202020204" pitchFamily="34" charset="0"/>
            </a:rPr>
            <a:t>/</a:t>
          </a:r>
          <a:r>
            <a:rPr lang="en-US" sz="1400" b="1" kern="1200" dirty="0" err="1" smtClean="0">
              <a:latin typeface="Century Gothic" panose="020B0502020202020204" pitchFamily="34" charset="0"/>
            </a:rPr>
            <a:t>whatsapp</a:t>
          </a:r>
          <a:r>
            <a:rPr lang="en-US" sz="1400" b="1" kern="1200" dirty="0" smtClean="0">
              <a:latin typeface="Century Gothic" panose="020B0502020202020204" pitchFamily="34" charset="0"/>
            </a:rPr>
            <a:t> the number you received this message from</a:t>
          </a:r>
          <a:endParaRPr lang="en-US" sz="1400" b="1" kern="1200" dirty="0">
            <a:latin typeface="Century Gothic" panose="020B0502020202020204" pitchFamily="34" charset="0"/>
          </a:endParaRPr>
        </a:p>
      </dsp:txBody>
      <dsp:txXfrm>
        <a:off x="1872261" y="5223668"/>
        <a:ext cx="2053116" cy="1285832"/>
      </dsp:txXfrm>
    </dsp:sp>
    <dsp:sp modelId="{53911B86-E58A-4A8F-9881-12F2F9204079}">
      <dsp:nvSpPr>
        <dsp:cNvPr id="0" name=""/>
        <dsp:cNvSpPr/>
      </dsp:nvSpPr>
      <dsp:spPr>
        <a:xfrm>
          <a:off x="1388070" y="305379"/>
          <a:ext cx="5693167" cy="5693167"/>
        </a:xfrm>
        <a:custGeom>
          <a:avLst/>
          <a:gdLst/>
          <a:ahLst/>
          <a:cxnLst/>
          <a:rect l="0" t="0" r="0" b="0"/>
          <a:pathLst>
            <a:path>
              <a:moveTo>
                <a:pt x="570250" y="4555778"/>
              </a:moveTo>
              <a:arcTo wR="2846583" hR="2846583" stAng="8585927" swAng="1450739"/>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DE17B82C-550E-4373-8C61-2326C3D8BDE2}">
      <dsp:nvSpPr>
        <dsp:cNvPr id="0" name=""/>
        <dsp:cNvSpPr/>
      </dsp:nvSpPr>
      <dsp:spPr>
        <a:xfrm>
          <a:off x="422250" y="1971496"/>
          <a:ext cx="2192238" cy="1424954"/>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latin typeface="Century Gothic" panose="020B0502020202020204" pitchFamily="34" charset="0"/>
            </a:rPr>
            <a:t>Receive your order and deliver your Customers order with a new Brochure and collect your next order with her money</a:t>
          </a:r>
          <a:endParaRPr lang="en-US" sz="1400" b="1" kern="1200" dirty="0">
            <a:latin typeface="Century Gothic" panose="020B0502020202020204" pitchFamily="34" charset="0"/>
          </a:endParaRPr>
        </a:p>
      </dsp:txBody>
      <dsp:txXfrm>
        <a:off x="491811" y="2041057"/>
        <a:ext cx="2053116" cy="1285832"/>
      </dsp:txXfrm>
    </dsp:sp>
    <dsp:sp modelId="{B591E4A6-65F6-4679-9723-DBE991627E8A}">
      <dsp:nvSpPr>
        <dsp:cNvPr id="0" name=""/>
        <dsp:cNvSpPr/>
      </dsp:nvSpPr>
      <dsp:spPr>
        <a:xfrm>
          <a:off x="1220698" y="874455"/>
          <a:ext cx="5693167" cy="5693167"/>
        </a:xfrm>
        <a:custGeom>
          <a:avLst/>
          <a:gdLst/>
          <a:ahLst/>
          <a:cxnLst/>
          <a:rect l="0" t="0" r="0" b="0"/>
          <a:pathLst>
            <a:path>
              <a:moveTo>
                <a:pt x="861270" y="806590"/>
              </a:moveTo>
              <a:arcTo wR="2846583" hR="2846583" stAng="13546695" swAng="1462571"/>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4A5D7A-FB09-4912-A610-02DE275025C2}" type="datetimeFigureOut">
              <a:rPr lang="en-ZA" smtClean="0"/>
              <a:t>2014/08/15</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7F6003-0BBB-477F-9E4A-BB577FCA5D1E}" type="slidenum">
              <a:rPr lang="en-ZA" smtClean="0"/>
              <a:t>‹#›</a:t>
            </a:fld>
            <a:endParaRPr lang="en-ZA"/>
          </a:p>
        </p:txBody>
      </p:sp>
    </p:spTree>
    <p:extLst>
      <p:ext uri="{BB962C8B-B14F-4D97-AF65-F5344CB8AC3E}">
        <p14:creationId xmlns:p14="http://schemas.microsoft.com/office/powerpoint/2010/main" val="3138256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3416F9CC-5E56-443D-AC4B-E8747B136AAF}" type="slidenum">
              <a:rPr lang="en-US" smtClean="0"/>
              <a:pPr/>
              <a:t>1</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GB" dirty="0" smtClean="0"/>
          </a:p>
        </p:txBody>
      </p:sp>
    </p:spTree>
    <p:extLst>
      <p:ext uri="{BB962C8B-B14F-4D97-AF65-F5344CB8AC3E}">
        <p14:creationId xmlns:p14="http://schemas.microsoft.com/office/powerpoint/2010/main" val="3382080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AF8D2589-0087-4BB7-AFD7-923281AD7C15}" type="slidenum">
              <a:rPr lang="en-US" smtClean="0"/>
              <a:pPr/>
              <a:t>3</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xfrm>
            <a:off x="685800" y="4357688"/>
            <a:ext cx="5486400" cy="4114800"/>
          </a:xfrm>
          <a:noFill/>
          <a:ln/>
        </p:spPr>
        <p:txBody>
          <a:bodyPr/>
          <a:lstStyle/>
          <a:p>
            <a:pPr eaLnBrk="1" hangingPunct="1">
              <a:lnSpc>
                <a:spcPct val="80000"/>
              </a:lnSpc>
            </a:pPr>
            <a:r>
              <a:rPr lang="en-GB" sz="1000" dirty="0" smtClean="0"/>
              <a:t>Discuss</a:t>
            </a:r>
            <a:r>
              <a:rPr lang="en-GB" sz="1000" baseline="0" dirty="0" smtClean="0"/>
              <a:t> the 21 days and the starting credit limit of R1250 explain the increase of Credit limit</a:t>
            </a:r>
          </a:p>
          <a:p>
            <a:pPr eaLnBrk="1" hangingPunct="1">
              <a:lnSpc>
                <a:spcPct val="80000"/>
              </a:lnSpc>
            </a:pPr>
            <a:r>
              <a:rPr lang="en-GB" sz="1000" baseline="0" dirty="0" smtClean="0"/>
              <a:t>Discuss Pay as you go – Discuss the fact that even if they start out as a pay as you go that they can become a 21 day account</a:t>
            </a:r>
          </a:p>
          <a:p>
            <a:pPr eaLnBrk="1" hangingPunct="1">
              <a:lnSpc>
                <a:spcPct val="80000"/>
              </a:lnSpc>
            </a:pPr>
            <a:r>
              <a:rPr lang="en-GB" sz="1000" baseline="0" dirty="0" smtClean="0"/>
              <a:t>Explain the permanent pay as you go </a:t>
            </a:r>
          </a:p>
          <a:p>
            <a:pPr eaLnBrk="1" hangingPunct="1">
              <a:lnSpc>
                <a:spcPct val="80000"/>
              </a:lnSpc>
            </a:pPr>
            <a:endParaRPr lang="en-GB" sz="1000" baseline="0" dirty="0" smtClean="0"/>
          </a:p>
          <a:p>
            <a:pPr eaLnBrk="1" hangingPunct="1">
              <a:lnSpc>
                <a:spcPct val="80000"/>
              </a:lnSpc>
            </a:pPr>
            <a:r>
              <a:rPr lang="en-GB" sz="1000" baseline="0" dirty="0" smtClean="0"/>
              <a:t>Remember the difference between the 2 is only 20 days! Not even a month! Well know direct selling companies like Tupperware, Vanda and </a:t>
            </a:r>
            <a:r>
              <a:rPr lang="en-GB" sz="1000" baseline="0" dirty="0" err="1" smtClean="0"/>
              <a:t>Avroy</a:t>
            </a:r>
            <a:r>
              <a:rPr lang="en-GB" sz="1000" baseline="0" dirty="0" smtClean="0"/>
              <a:t> etc is strictly CASH! </a:t>
            </a:r>
          </a:p>
          <a:p>
            <a:pPr eaLnBrk="1" hangingPunct="1">
              <a:lnSpc>
                <a:spcPct val="80000"/>
              </a:lnSpc>
            </a:pPr>
            <a:endParaRPr lang="en-GB" sz="1000" baseline="0" dirty="0" smtClean="0"/>
          </a:p>
          <a:p>
            <a:pPr eaLnBrk="1" hangingPunct="1">
              <a:lnSpc>
                <a:spcPct val="80000"/>
              </a:lnSpc>
            </a:pPr>
            <a:endParaRPr lang="en-GB" sz="1000" dirty="0" smtClean="0"/>
          </a:p>
        </p:txBody>
      </p:sp>
    </p:spTree>
    <p:extLst>
      <p:ext uri="{BB962C8B-B14F-4D97-AF65-F5344CB8AC3E}">
        <p14:creationId xmlns:p14="http://schemas.microsoft.com/office/powerpoint/2010/main" val="1064924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Read through the slide</a:t>
            </a:r>
            <a:endParaRPr lang="en-US" dirty="0"/>
          </a:p>
        </p:txBody>
      </p:sp>
      <p:sp>
        <p:nvSpPr>
          <p:cNvPr id="4" name="Slide Number Placeholder 3"/>
          <p:cNvSpPr>
            <a:spLocks noGrp="1"/>
          </p:cNvSpPr>
          <p:nvPr>
            <p:ph type="sldNum" sz="quarter" idx="10"/>
          </p:nvPr>
        </p:nvSpPr>
        <p:spPr/>
        <p:txBody>
          <a:bodyPr/>
          <a:lstStyle/>
          <a:p>
            <a:pPr>
              <a:defRPr/>
            </a:pPr>
            <a:fld id="{EA7922A2-2CCD-4A43-946F-6CE1E8CD6A99}" type="slidenum">
              <a:rPr lang="en-US" smtClean="0"/>
              <a:pPr>
                <a:defRPr/>
              </a:pPr>
              <a:t>4</a:t>
            </a:fld>
            <a:endParaRPr lang="en-US"/>
          </a:p>
        </p:txBody>
      </p:sp>
    </p:spTree>
    <p:extLst>
      <p:ext uri="{BB962C8B-B14F-4D97-AF65-F5344CB8AC3E}">
        <p14:creationId xmlns:p14="http://schemas.microsoft.com/office/powerpoint/2010/main" val="3457254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FA0263B8-C671-4B7B-8BBB-CA7C4BDC31AF}" type="slidenum">
              <a:rPr lang="en-US" smtClean="0"/>
              <a:pPr/>
              <a:t>5</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xfrm>
            <a:off x="685800" y="4357688"/>
            <a:ext cx="5486400" cy="4114800"/>
          </a:xfrm>
          <a:noFill/>
          <a:ln/>
        </p:spPr>
        <p:txBody>
          <a:bodyPr/>
          <a:lstStyle/>
          <a:p>
            <a:pPr marL="0" marR="0" indent="0" algn="l" defTabSz="914400" rtl="0" eaLnBrk="1" fontAlgn="base" latinLnBrk="0" hangingPunct="1">
              <a:lnSpc>
                <a:spcPct val="80000"/>
              </a:lnSpc>
              <a:spcBef>
                <a:spcPct val="30000"/>
              </a:spcBef>
              <a:spcAft>
                <a:spcPct val="0"/>
              </a:spcAft>
              <a:buClrTx/>
              <a:buSzTx/>
              <a:buFontTx/>
              <a:buNone/>
              <a:tabLst/>
              <a:defRPr/>
            </a:pPr>
            <a:r>
              <a:rPr lang="en-US" sz="1000" b="1" dirty="0" smtClean="0">
                <a:solidFill>
                  <a:schemeClr val="accent1"/>
                </a:solidFill>
              </a:rPr>
              <a:t>CASH</a:t>
            </a:r>
            <a:r>
              <a:rPr lang="en-US" sz="1000" dirty="0" smtClean="0"/>
              <a:t> is </a:t>
            </a:r>
            <a:r>
              <a:rPr lang="en-US" sz="1000" b="1" dirty="0" smtClean="0">
                <a:solidFill>
                  <a:schemeClr val="accent1"/>
                </a:solidFill>
              </a:rPr>
              <a:t>QUEEN</a:t>
            </a:r>
            <a:r>
              <a:rPr lang="en-US" sz="1000" dirty="0" smtClean="0"/>
              <a:t>! </a:t>
            </a:r>
          </a:p>
          <a:p>
            <a:pPr eaLnBrk="1" hangingPunct="1">
              <a:lnSpc>
                <a:spcPct val="80000"/>
              </a:lnSpc>
            </a:pPr>
            <a:r>
              <a:rPr lang="en-GB" sz="1000" dirty="0" smtClean="0"/>
              <a:t>With cash you will always be paid immediately – no hassle to get they money from your customer</a:t>
            </a:r>
          </a:p>
          <a:p>
            <a:pPr eaLnBrk="1" hangingPunct="1">
              <a:lnSpc>
                <a:spcPct val="80000"/>
              </a:lnSpc>
            </a:pPr>
            <a:r>
              <a:rPr lang="en-GB" sz="1000" dirty="0" smtClean="0"/>
              <a:t>Make sure that you call on her round her pay date </a:t>
            </a:r>
          </a:p>
          <a:p>
            <a:pPr eaLnBrk="1" hangingPunct="1">
              <a:lnSpc>
                <a:spcPct val="80000"/>
              </a:lnSpc>
            </a:pPr>
            <a:r>
              <a:rPr lang="en-GB" sz="1000" dirty="0" smtClean="0"/>
              <a:t>Utilize you customer calling book to make sure you service all your customers by giving them a brochure and to enable them to place a order every month</a:t>
            </a:r>
          </a:p>
          <a:p>
            <a:pPr eaLnBrk="1" hangingPunct="1">
              <a:lnSpc>
                <a:spcPct val="80000"/>
              </a:lnSpc>
            </a:pPr>
            <a:r>
              <a:rPr lang="en-GB" sz="1000" b="1" dirty="0" smtClean="0"/>
              <a:t>NO LIMIT</a:t>
            </a:r>
          </a:p>
          <a:p>
            <a:pPr eaLnBrk="1" hangingPunct="1">
              <a:lnSpc>
                <a:spcPct val="80000"/>
              </a:lnSpc>
            </a:pPr>
            <a:r>
              <a:rPr lang="en-GB" sz="1000" b="0" dirty="0" smtClean="0"/>
              <a:t>Having a cash</a:t>
            </a:r>
            <a:r>
              <a:rPr lang="en-GB" sz="1000" b="0" baseline="0" dirty="0" smtClean="0"/>
              <a:t> call account means that you can sell for as little (R350) or as much as you want! </a:t>
            </a:r>
          </a:p>
          <a:p>
            <a:pPr eaLnBrk="1" hangingPunct="1">
              <a:lnSpc>
                <a:spcPct val="80000"/>
              </a:lnSpc>
            </a:pPr>
            <a:r>
              <a:rPr lang="en-GB" sz="1000" b="1" baseline="0" dirty="0" smtClean="0"/>
              <a:t>BUILD YOUR CUSTOMERS TRUST</a:t>
            </a:r>
          </a:p>
          <a:p>
            <a:pPr eaLnBrk="1" hangingPunct="1">
              <a:lnSpc>
                <a:spcPct val="80000"/>
              </a:lnSpc>
            </a:pPr>
            <a:r>
              <a:rPr lang="en-GB" sz="1000" b="0" baseline="0" dirty="0" smtClean="0"/>
              <a:t>Make sure that you deliver a service that is regular, prompt and always buy demo’s to grow your customer spend and to keep her best interest at heart</a:t>
            </a:r>
            <a:endParaRPr lang="en-GB" sz="1000" b="0" dirty="0" smtClean="0"/>
          </a:p>
          <a:p>
            <a:pPr eaLnBrk="1" hangingPunct="1">
              <a:lnSpc>
                <a:spcPct val="80000"/>
              </a:lnSpc>
            </a:pPr>
            <a:endParaRPr lang="en-GB" sz="1000" dirty="0" smtClean="0"/>
          </a:p>
        </p:txBody>
      </p:sp>
    </p:spTree>
    <p:extLst>
      <p:ext uri="{BB962C8B-B14F-4D97-AF65-F5344CB8AC3E}">
        <p14:creationId xmlns:p14="http://schemas.microsoft.com/office/powerpoint/2010/main" val="646539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Make the statement that they can work on their credit record – make this a fun statement like a new beginning</a:t>
            </a:r>
            <a:endParaRPr lang="en-US" dirty="0"/>
          </a:p>
        </p:txBody>
      </p:sp>
      <p:sp>
        <p:nvSpPr>
          <p:cNvPr id="4" name="Slide Number Placeholder 3"/>
          <p:cNvSpPr>
            <a:spLocks noGrp="1"/>
          </p:cNvSpPr>
          <p:nvPr>
            <p:ph type="sldNum" sz="quarter" idx="10"/>
          </p:nvPr>
        </p:nvSpPr>
        <p:spPr/>
        <p:txBody>
          <a:bodyPr/>
          <a:lstStyle/>
          <a:p>
            <a:pPr>
              <a:defRPr/>
            </a:pPr>
            <a:fld id="{EA7922A2-2CCD-4A43-946F-6CE1E8CD6A99}" type="slidenum">
              <a:rPr lang="en-US" smtClean="0"/>
              <a:pPr>
                <a:defRPr/>
              </a:pPr>
              <a:t>6</a:t>
            </a:fld>
            <a:endParaRPr lang="en-US"/>
          </a:p>
        </p:txBody>
      </p:sp>
    </p:spTree>
    <p:extLst>
      <p:ext uri="{BB962C8B-B14F-4D97-AF65-F5344CB8AC3E}">
        <p14:creationId xmlns:p14="http://schemas.microsoft.com/office/powerpoint/2010/main" val="1282239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Role play the conversation between Pay</a:t>
            </a:r>
            <a:r>
              <a:rPr lang="en-US" baseline="0" dirty="0" smtClean="0"/>
              <a:t> as you go Representative and a new customer Have a prize for best pair!</a:t>
            </a:r>
            <a:endParaRPr lang="en-US" dirty="0"/>
          </a:p>
        </p:txBody>
      </p:sp>
      <p:sp>
        <p:nvSpPr>
          <p:cNvPr id="4" name="Slide Number Placeholder 3"/>
          <p:cNvSpPr>
            <a:spLocks noGrp="1"/>
          </p:cNvSpPr>
          <p:nvPr>
            <p:ph type="sldNum" sz="quarter" idx="10"/>
          </p:nvPr>
        </p:nvSpPr>
        <p:spPr/>
        <p:txBody>
          <a:bodyPr/>
          <a:lstStyle/>
          <a:p>
            <a:pPr>
              <a:defRPr/>
            </a:pPr>
            <a:fld id="{EA7922A2-2CCD-4A43-946F-6CE1E8CD6A99}" type="slidenum">
              <a:rPr lang="en-US" smtClean="0"/>
              <a:pPr>
                <a:defRPr/>
              </a:pPr>
              <a:t>7</a:t>
            </a:fld>
            <a:endParaRPr lang="en-US"/>
          </a:p>
        </p:txBody>
      </p:sp>
    </p:spTree>
    <p:extLst>
      <p:ext uri="{BB962C8B-B14F-4D97-AF65-F5344CB8AC3E}">
        <p14:creationId xmlns:p14="http://schemas.microsoft.com/office/powerpoint/2010/main" val="1156950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4FCA76-93EA-4E28-85E6-84D9A6C93339}" type="slidenum">
              <a:rPr lang="en-GB"/>
              <a:pPr/>
              <a:t>8</a:t>
            </a:fld>
            <a:endParaRPr lang="en-GB"/>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r>
              <a:rPr lang="en-GB"/>
              <a:t>Ask the delegates to think of a recent purchase and what made them buy?</a:t>
            </a:r>
          </a:p>
          <a:p>
            <a:endParaRPr lang="en-GB"/>
          </a:p>
        </p:txBody>
      </p:sp>
    </p:spTree>
    <p:extLst>
      <p:ext uri="{BB962C8B-B14F-4D97-AF65-F5344CB8AC3E}">
        <p14:creationId xmlns:p14="http://schemas.microsoft.com/office/powerpoint/2010/main" val="2143687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7F4C0688-CE21-43CB-BAE2-32DFBE1221CB}" type="slidenum">
              <a:rPr lang="en-US" smtClean="0"/>
              <a:pPr/>
              <a:t>10</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sz="1400" smtClean="0"/>
              <a:t>These Field Fundamentals are:</a:t>
            </a:r>
          </a:p>
          <a:p>
            <a:pPr eaLnBrk="1" hangingPunct="1">
              <a:buFontTx/>
              <a:buChar char="•"/>
            </a:pPr>
            <a:r>
              <a:rPr lang="en-US" sz="1400" smtClean="0"/>
              <a:t>Prospecting</a:t>
            </a:r>
          </a:p>
          <a:p>
            <a:pPr eaLnBrk="1" hangingPunct="1">
              <a:buFontTx/>
              <a:buChar char="•"/>
            </a:pPr>
            <a:r>
              <a:rPr lang="en-US" sz="1400" smtClean="0"/>
              <a:t>Appointing</a:t>
            </a:r>
          </a:p>
          <a:p>
            <a:pPr eaLnBrk="1" hangingPunct="1">
              <a:buFontTx/>
              <a:buChar char="•"/>
            </a:pPr>
            <a:r>
              <a:rPr lang="en-US" sz="1400" smtClean="0"/>
              <a:t>Training</a:t>
            </a:r>
          </a:p>
          <a:p>
            <a:pPr eaLnBrk="1" hangingPunct="1">
              <a:buFontTx/>
              <a:buChar char="•"/>
            </a:pPr>
            <a:r>
              <a:rPr lang="en-US" sz="1400" smtClean="0"/>
              <a:t>Developing</a:t>
            </a:r>
          </a:p>
          <a:p>
            <a:pPr eaLnBrk="1" hangingPunct="1"/>
            <a:r>
              <a:rPr lang="en-US" sz="1400" smtClean="0"/>
              <a:t>You will also learn about supporting skills:</a:t>
            </a:r>
          </a:p>
          <a:p>
            <a:pPr eaLnBrk="1" hangingPunct="1">
              <a:buFontTx/>
              <a:buChar char="•"/>
            </a:pPr>
            <a:r>
              <a:rPr lang="en-US" sz="1400" smtClean="0"/>
              <a:t>Communication</a:t>
            </a:r>
          </a:p>
          <a:p>
            <a:pPr eaLnBrk="1" hangingPunct="1">
              <a:buFontTx/>
              <a:buChar char="•"/>
            </a:pPr>
            <a:r>
              <a:rPr lang="en-US" sz="1400" smtClean="0"/>
              <a:t>Listening</a:t>
            </a:r>
          </a:p>
          <a:p>
            <a:pPr eaLnBrk="1" hangingPunct="1">
              <a:buFontTx/>
              <a:buChar char="•"/>
            </a:pPr>
            <a:r>
              <a:rPr lang="en-US" sz="1400" smtClean="0"/>
              <a:t>Selling actions</a:t>
            </a:r>
          </a:p>
          <a:p>
            <a:pPr eaLnBrk="1" hangingPunct="1"/>
            <a:r>
              <a:rPr lang="en-US" sz="1400" smtClean="0"/>
              <a:t>There are two sets of measures that Avon Justine uses to determine if you are achieving excellence in the performance of Field Fundamentals.</a:t>
            </a:r>
          </a:p>
          <a:p>
            <a:pPr eaLnBrk="1" hangingPunct="1"/>
            <a:r>
              <a:rPr lang="en-US" sz="1400" smtClean="0"/>
              <a:t>First, are you exhibiting the specific competencies that are the basis of Prospecting, Appointing, Training and Developing?</a:t>
            </a:r>
            <a:endParaRPr lang="en-GB" sz="1400" smtClean="0"/>
          </a:p>
        </p:txBody>
      </p:sp>
    </p:spTree>
    <p:extLst>
      <p:ext uri="{BB962C8B-B14F-4D97-AF65-F5344CB8AC3E}">
        <p14:creationId xmlns:p14="http://schemas.microsoft.com/office/powerpoint/2010/main" val="3903902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A6AEC5-BCBB-4D02-B5C8-218519D9A868}" type="slidenum">
              <a:rPr lang="en-GB"/>
              <a:pPr/>
              <a:t>13</a:t>
            </a:fld>
            <a:endParaRPr lang="en-GB"/>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r>
              <a:rPr lang="en-GB"/>
              <a:t>What = goal</a:t>
            </a:r>
          </a:p>
          <a:p>
            <a:r>
              <a:rPr lang="en-GB"/>
              <a:t>How = Actions</a:t>
            </a:r>
          </a:p>
          <a:p>
            <a:endParaRPr lang="en-GB"/>
          </a:p>
          <a:p>
            <a:r>
              <a:rPr lang="en-GB"/>
              <a:t>Remember – focus on ACTIONS – what actions will you need to take to recruit more people?  What actions will you need to take to increase your team’s sales?</a:t>
            </a:r>
          </a:p>
          <a:p>
            <a:r>
              <a:rPr lang="en-GB"/>
              <a:t>See if you can draw up a quick action plan that you can take away to help you reach your goal </a:t>
            </a:r>
          </a:p>
          <a:p>
            <a:endParaRPr lang="en-GB"/>
          </a:p>
          <a:p>
            <a:endParaRPr lang="en-GB"/>
          </a:p>
        </p:txBody>
      </p:sp>
    </p:spTree>
    <p:extLst>
      <p:ext uri="{BB962C8B-B14F-4D97-AF65-F5344CB8AC3E}">
        <p14:creationId xmlns:p14="http://schemas.microsoft.com/office/powerpoint/2010/main" val="1756626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3416F9CC-5E56-443D-AC4B-E8747B136AAF}" type="slidenum">
              <a:rPr lang="en-US" smtClean="0"/>
              <a:pPr/>
              <a:t>14</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GB" dirty="0" smtClean="0"/>
          </a:p>
        </p:txBody>
      </p:sp>
    </p:spTree>
    <p:extLst>
      <p:ext uri="{BB962C8B-B14F-4D97-AF65-F5344CB8AC3E}">
        <p14:creationId xmlns:p14="http://schemas.microsoft.com/office/powerpoint/2010/main" val="2026018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D4D75CCB-E9D8-414C-B07A-59338F9DFF3C}" type="datetimeFigureOut">
              <a:rPr lang="en-ZA" smtClean="0"/>
              <a:t>2014/08/15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454712C-2A82-4CB4-99E3-97BC277F86F4}" type="slidenum">
              <a:rPr lang="en-ZA" smtClean="0"/>
              <a:t>‹#›</a:t>
            </a:fld>
            <a:endParaRPr lang="en-ZA"/>
          </a:p>
        </p:txBody>
      </p:sp>
    </p:spTree>
    <p:extLst>
      <p:ext uri="{BB962C8B-B14F-4D97-AF65-F5344CB8AC3E}">
        <p14:creationId xmlns:p14="http://schemas.microsoft.com/office/powerpoint/2010/main" val="2969293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D4D75CCB-E9D8-414C-B07A-59338F9DFF3C}" type="datetimeFigureOut">
              <a:rPr lang="en-ZA" smtClean="0"/>
              <a:t>2014/08/15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454712C-2A82-4CB4-99E3-97BC277F86F4}" type="slidenum">
              <a:rPr lang="en-ZA" smtClean="0"/>
              <a:t>‹#›</a:t>
            </a:fld>
            <a:endParaRPr lang="en-ZA"/>
          </a:p>
        </p:txBody>
      </p:sp>
    </p:spTree>
    <p:extLst>
      <p:ext uri="{BB962C8B-B14F-4D97-AF65-F5344CB8AC3E}">
        <p14:creationId xmlns:p14="http://schemas.microsoft.com/office/powerpoint/2010/main" val="1917108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D75CCB-E9D8-414C-B07A-59338F9DFF3C}" type="datetimeFigureOut">
              <a:rPr lang="en-ZA" smtClean="0"/>
              <a:t>2014/08/15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454712C-2A82-4CB4-99E3-97BC277F86F4}" type="slidenum">
              <a:rPr lang="en-ZA" smtClean="0"/>
              <a:t>‹#›</a:t>
            </a:fld>
            <a:endParaRPr lang="en-ZA"/>
          </a:p>
        </p:txBody>
      </p:sp>
    </p:spTree>
    <p:extLst>
      <p:ext uri="{BB962C8B-B14F-4D97-AF65-F5344CB8AC3E}">
        <p14:creationId xmlns:p14="http://schemas.microsoft.com/office/powerpoint/2010/main" val="1120435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D4D75CCB-E9D8-414C-B07A-59338F9DFF3C}" type="datetimeFigureOut">
              <a:rPr lang="en-ZA" smtClean="0"/>
              <a:t>2014/08/15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E454712C-2A82-4CB4-99E3-97BC277F86F4}" type="slidenum">
              <a:rPr lang="en-ZA" smtClean="0"/>
              <a:t>‹#›</a:t>
            </a:fld>
            <a:endParaRPr lang="en-ZA"/>
          </a:p>
        </p:txBody>
      </p:sp>
    </p:spTree>
    <p:extLst>
      <p:ext uri="{BB962C8B-B14F-4D97-AF65-F5344CB8AC3E}">
        <p14:creationId xmlns:p14="http://schemas.microsoft.com/office/powerpoint/2010/main" val="2036061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D4D75CCB-E9D8-414C-B07A-59338F9DFF3C}" type="datetimeFigureOut">
              <a:rPr lang="en-ZA" smtClean="0"/>
              <a:t>2014/08/15</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E454712C-2A82-4CB4-99E3-97BC277F86F4}" type="slidenum">
              <a:rPr lang="en-ZA" smtClean="0"/>
              <a:t>‹#›</a:t>
            </a:fld>
            <a:endParaRPr lang="en-ZA"/>
          </a:p>
        </p:txBody>
      </p:sp>
    </p:spTree>
    <p:extLst>
      <p:ext uri="{BB962C8B-B14F-4D97-AF65-F5344CB8AC3E}">
        <p14:creationId xmlns:p14="http://schemas.microsoft.com/office/powerpoint/2010/main" val="2927228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D4D75CCB-E9D8-414C-B07A-59338F9DFF3C}" type="datetimeFigureOut">
              <a:rPr lang="en-ZA" smtClean="0"/>
              <a:t>2014/08/15</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E454712C-2A82-4CB4-99E3-97BC277F86F4}" type="slidenum">
              <a:rPr lang="en-ZA" smtClean="0"/>
              <a:t>‹#›</a:t>
            </a:fld>
            <a:endParaRPr lang="en-ZA"/>
          </a:p>
        </p:txBody>
      </p:sp>
    </p:spTree>
    <p:extLst>
      <p:ext uri="{BB962C8B-B14F-4D97-AF65-F5344CB8AC3E}">
        <p14:creationId xmlns:p14="http://schemas.microsoft.com/office/powerpoint/2010/main" val="3768771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D75CCB-E9D8-414C-B07A-59338F9DFF3C}" type="datetimeFigureOut">
              <a:rPr lang="en-ZA" smtClean="0"/>
              <a:t>2014/08/15</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E454712C-2A82-4CB4-99E3-97BC277F86F4}" type="slidenum">
              <a:rPr lang="en-ZA" smtClean="0"/>
              <a:t>‹#›</a:t>
            </a:fld>
            <a:endParaRPr lang="en-ZA"/>
          </a:p>
        </p:txBody>
      </p:sp>
    </p:spTree>
    <p:extLst>
      <p:ext uri="{BB962C8B-B14F-4D97-AF65-F5344CB8AC3E}">
        <p14:creationId xmlns:p14="http://schemas.microsoft.com/office/powerpoint/2010/main" val="1229330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D75CCB-E9D8-414C-B07A-59338F9DFF3C}" type="datetimeFigureOut">
              <a:rPr lang="en-ZA" smtClean="0"/>
              <a:t>2014/08/15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E454712C-2A82-4CB4-99E3-97BC277F86F4}" type="slidenum">
              <a:rPr lang="en-ZA" smtClean="0"/>
              <a:t>‹#›</a:t>
            </a:fld>
            <a:endParaRPr lang="en-ZA"/>
          </a:p>
        </p:txBody>
      </p:sp>
    </p:spTree>
    <p:extLst>
      <p:ext uri="{BB962C8B-B14F-4D97-AF65-F5344CB8AC3E}">
        <p14:creationId xmlns:p14="http://schemas.microsoft.com/office/powerpoint/2010/main" val="2255464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D75CCB-E9D8-414C-B07A-59338F9DFF3C}" type="datetimeFigureOut">
              <a:rPr lang="en-ZA" smtClean="0"/>
              <a:t>2014/08/15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E454712C-2A82-4CB4-99E3-97BC277F86F4}" type="slidenum">
              <a:rPr lang="en-ZA" smtClean="0"/>
              <a:t>‹#›</a:t>
            </a:fld>
            <a:endParaRPr lang="en-ZA"/>
          </a:p>
        </p:txBody>
      </p:sp>
    </p:spTree>
    <p:extLst>
      <p:ext uri="{BB962C8B-B14F-4D97-AF65-F5344CB8AC3E}">
        <p14:creationId xmlns:p14="http://schemas.microsoft.com/office/powerpoint/2010/main" val="407742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D4D75CCB-E9D8-414C-B07A-59338F9DFF3C}" type="datetimeFigureOut">
              <a:rPr lang="en-ZA" smtClean="0"/>
              <a:t>2014/08/15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454712C-2A82-4CB4-99E3-97BC277F86F4}" type="slidenum">
              <a:rPr lang="en-ZA" smtClean="0"/>
              <a:t>‹#›</a:t>
            </a:fld>
            <a:endParaRPr lang="en-ZA"/>
          </a:p>
        </p:txBody>
      </p:sp>
    </p:spTree>
    <p:extLst>
      <p:ext uri="{BB962C8B-B14F-4D97-AF65-F5344CB8AC3E}">
        <p14:creationId xmlns:p14="http://schemas.microsoft.com/office/powerpoint/2010/main" val="16723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D4D75CCB-E9D8-414C-B07A-59338F9DFF3C}" type="datetimeFigureOut">
              <a:rPr lang="en-ZA" smtClean="0"/>
              <a:t>2014/08/15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454712C-2A82-4CB4-99E3-97BC277F86F4}" type="slidenum">
              <a:rPr lang="en-ZA" smtClean="0"/>
              <a:t>‹#›</a:t>
            </a:fld>
            <a:endParaRPr lang="en-ZA"/>
          </a:p>
        </p:txBody>
      </p:sp>
    </p:spTree>
    <p:extLst>
      <p:ext uri="{BB962C8B-B14F-4D97-AF65-F5344CB8AC3E}">
        <p14:creationId xmlns:p14="http://schemas.microsoft.com/office/powerpoint/2010/main" val="3857506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D75CCB-E9D8-414C-B07A-59338F9DFF3C}" type="datetimeFigureOut">
              <a:rPr lang="en-ZA" smtClean="0"/>
              <a:t>2014/08/15</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712C-2A82-4CB4-99E3-97BC277F86F4}" type="slidenum">
              <a:rPr lang="en-ZA" smtClean="0"/>
              <a:t>‹#›</a:t>
            </a:fld>
            <a:endParaRPr lang="en-ZA"/>
          </a:p>
        </p:txBody>
      </p:sp>
    </p:spTree>
    <p:extLst>
      <p:ext uri="{BB962C8B-B14F-4D97-AF65-F5344CB8AC3E}">
        <p14:creationId xmlns:p14="http://schemas.microsoft.com/office/powerpoint/2010/main" val="3526217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jpeg"/><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jpeg"/><Relationship Id="rId7" Type="http://schemas.openxmlformats.org/officeDocument/2006/relationships/diagramQuickStyle" Target="../diagrams/quickStyle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1.jpe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6.jpeg"/><Relationship Id="rId7" Type="http://schemas.openxmlformats.org/officeDocument/2006/relationships/diagramColors" Target="../diagrams/colors2.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image" Target="../media/image19.png"/><Relationship Id="rId5" Type="http://schemas.openxmlformats.org/officeDocument/2006/relationships/diagramLayout" Target="../diagrams/layout2.xml"/><Relationship Id="rId10" Type="http://schemas.openxmlformats.org/officeDocument/2006/relationships/image" Target="../media/image18.jpeg"/><Relationship Id="rId4" Type="http://schemas.openxmlformats.org/officeDocument/2006/relationships/diagramData" Target="../diagrams/data2.xml"/><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oman with thumbs up.jpg"/>
          <p:cNvPicPr>
            <a:picLocks noChangeAspect="1"/>
          </p:cNvPicPr>
          <p:nvPr/>
        </p:nvPicPr>
        <p:blipFill>
          <a:blip r:embed="rId3" cstate="print"/>
          <a:srcRect t="1458"/>
          <a:stretch>
            <a:fillRect/>
          </a:stretch>
        </p:blipFill>
        <p:spPr>
          <a:xfrm>
            <a:off x="7403869" y="-3771"/>
            <a:ext cx="4788131" cy="6858001"/>
          </a:xfrm>
          <a:prstGeom prst="rect">
            <a:avLst/>
          </a:prstGeom>
        </p:spPr>
      </p:pic>
      <p:sp>
        <p:nvSpPr>
          <p:cNvPr id="2058" name="Rectangle 10"/>
          <p:cNvSpPr>
            <a:spLocks noGrp="1" noChangeArrowheads="1"/>
          </p:cNvSpPr>
          <p:nvPr>
            <p:ph type="ctrTitle"/>
          </p:nvPr>
        </p:nvSpPr>
        <p:spPr>
          <a:xfrm>
            <a:off x="0" y="315884"/>
            <a:ext cx="6910651" cy="4621877"/>
          </a:xfrm>
          <a:noFill/>
          <a:ln>
            <a:noFill/>
          </a:ln>
        </p:spPr>
        <p:txBody>
          <a:bodyPr anchor="t">
            <a:noAutofit/>
          </a:bodyPr>
          <a:lstStyle/>
          <a:p>
            <a:pPr algn="ctr" eaLnBrk="1" hangingPunct="1">
              <a:defRPr/>
            </a:pPr>
            <a:r>
              <a:rPr lang="en-US" sz="4000" b="1" dirty="0">
                <a:latin typeface="Century Gothic" pitchFamily="34" charset="0"/>
              </a:rPr>
              <a:t>How to Successfully MANAGE your AVON BUSINESS as a</a:t>
            </a:r>
            <a:r>
              <a:rPr lang="en-US" sz="4000" b="1" dirty="0" smtClean="0">
                <a:latin typeface="Century Gothic" pitchFamily="34" charset="0"/>
              </a:rPr>
              <a:t>:</a:t>
            </a:r>
            <a:r>
              <a:rPr lang="en-US" sz="4000" dirty="0" smtClean="0">
                <a:latin typeface="Century Gothic" pitchFamily="34" charset="0"/>
              </a:rPr>
              <a:t/>
            </a:r>
            <a:br>
              <a:rPr lang="en-US" sz="4000" dirty="0" smtClean="0">
                <a:latin typeface="Century Gothic" pitchFamily="34" charset="0"/>
              </a:rPr>
            </a:br>
            <a:r>
              <a:rPr lang="en-US" sz="6600" b="1" dirty="0" smtClean="0">
                <a:ln w="900" cmpd="sng">
                  <a:noFill/>
                  <a:prstDash val="solid"/>
                </a:ln>
                <a:solidFill>
                  <a:srgbClr val="FF3399"/>
                </a:solidFill>
                <a:latin typeface="Century Gothic" pitchFamily="34" charset="0"/>
              </a:rPr>
              <a:t>“Pay-as-you-Go</a:t>
            </a:r>
            <a:r>
              <a:rPr lang="en-US" sz="6600" b="1" dirty="0">
                <a:ln w="900" cmpd="sng">
                  <a:noFill/>
                  <a:prstDash val="solid"/>
                </a:ln>
                <a:solidFill>
                  <a:srgbClr val="FF3399"/>
                </a:solidFill>
                <a:latin typeface="Century Gothic" pitchFamily="34" charset="0"/>
              </a:rPr>
              <a:t>” </a:t>
            </a:r>
            <a:r>
              <a:rPr lang="en-US" sz="6600" b="1" dirty="0" smtClean="0">
                <a:ln w="900" cmpd="sng">
                  <a:noFill/>
                  <a:prstDash val="solid"/>
                </a:ln>
                <a:solidFill>
                  <a:srgbClr val="FF3399"/>
                </a:solidFill>
                <a:latin typeface="Century Gothic" pitchFamily="34" charset="0"/>
              </a:rPr>
              <a:t/>
            </a:r>
            <a:br>
              <a:rPr lang="en-US" sz="6600" b="1" dirty="0" smtClean="0">
                <a:ln w="900" cmpd="sng">
                  <a:noFill/>
                  <a:prstDash val="solid"/>
                </a:ln>
                <a:solidFill>
                  <a:srgbClr val="FF3399"/>
                </a:solidFill>
                <a:latin typeface="Century Gothic" pitchFamily="34" charset="0"/>
              </a:rPr>
            </a:br>
            <a:r>
              <a:rPr lang="en-US" sz="6600" b="1" dirty="0" smtClean="0">
                <a:ln w="900" cmpd="sng">
                  <a:noFill/>
                  <a:prstDash val="solid"/>
                </a:ln>
                <a:solidFill>
                  <a:srgbClr val="FF3399"/>
                </a:solidFill>
                <a:latin typeface="Century Gothic" pitchFamily="34" charset="0"/>
              </a:rPr>
              <a:t> Representative</a:t>
            </a:r>
            <a:r>
              <a:rPr lang="en-US" sz="6600" b="1" dirty="0" smtClean="0">
                <a:ln w="900" cmpd="sng">
                  <a:noFill/>
                  <a:prstDash val="solid"/>
                </a:ln>
                <a:solidFill>
                  <a:srgbClr val="FF3399"/>
                </a:solidFill>
                <a:effectLst>
                  <a:innerShdw blurRad="101600" dist="76200" dir="5400000">
                    <a:schemeClr val="accent1">
                      <a:satMod val="190000"/>
                      <a:tint val="100000"/>
                      <a:alpha val="74000"/>
                    </a:schemeClr>
                  </a:innerShdw>
                </a:effectLst>
                <a:latin typeface="Century Gothic" pitchFamily="34" charset="0"/>
              </a:rPr>
              <a:t> </a:t>
            </a:r>
            <a:r>
              <a:rPr lang="en-US" b="1" dirty="0">
                <a:ln w="900" cmpd="sng">
                  <a:noFill/>
                  <a:prstDash val="solid"/>
                </a:ln>
                <a:solidFill>
                  <a:schemeClr val="accent1">
                    <a:lumMod val="75000"/>
                  </a:schemeClr>
                </a:solidFill>
                <a:effectLst>
                  <a:innerShdw blurRad="101600" dist="76200" dir="5400000">
                    <a:schemeClr val="accent1">
                      <a:satMod val="190000"/>
                      <a:tint val="100000"/>
                      <a:alpha val="74000"/>
                    </a:schemeClr>
                  </a:innerShdw>
                </a:effectLst>
                <a:latin typeface="Century Gothic" pitchFamily="34" charset="0"/>
              </a:rPr>
              <a:t>	</a:t>
            </a:r>
            <a:endParaRPr lang="en-US" dirty="0">
              <a:ln w="900" cmpd="sng">
                <a:noFill/>
                <a:prstDash val="solid"/>
              </a:ln>
              <a:solidFill>
                <a:schemeClr val="accent1">
                  <a:lumMod val="75000"/>
                </a:schemeClr>
              </a:solidFill>
              <a:effectLst>
                <a:outerShdw blurRad="38100" dist="38100" dir="2700000" algn="tl">
                  <a:srgbClr val="000000">
                    <a:alpha val="43137"/>
                  </a:srgbClr>
                </a:outerShdw>
              </a:effectLst>
              <a:latin typeface="Century Gothic" pitchFamily="34" charset="0"/>
            </a:endParaRPr>
          </a:p>
        </p:txBody>
      </p:sp>
      <p:sp>
        <p:nvSpPr>
          <p:cNvPr id="8" name="Rectangle 14"/>
          <p:cNvSpPr>
            <a:spLocks noGrp="1" noChangeArrowheads="1"/>
          </p:cNvSpPr>
          <p:nvPr>
            <p:ph type="sldNum" sz="quarter" idx="12"/>
          </p:nvPr>
        </p:nvSpPr>
        <p:spPr>
          <a:xfrm>
            <a:off x="8534400" y="6248400"/>
            <a:ext cx="2133600" cy="457200"/>
          </a:xfrm>
          <a:prstGeom prst="rect">
            <a:avLst/>
          </a:prstGeom>
        </p:spPr>
        <p:txBody>
          <a:bodyPr/>
          <a:lstStyle/>
          <a:p>
            <a:pPr>
              <a:defRPr/>
            </a:pPr>
            <a:fld id="{B1F58CA1-B7D6-43B5-B6BF-C6E5A8053467}" type="slidenum">
              <a:rPr lang="en-US"/>
              <a:pPr>
                <a:defRPr/>
              </a:pPr>
              <a:t>1</a:t>
            </a:fld>
            <a:endParaRPr lang="en-US"/>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3133" y="5642569"/>
            <a:ext cx="3234519" cy="1211661"/>
          </a:xfrm>
          <a:prstGeom prst="rect">
            <a:avLst/>
          </a:prstGeom>
        </p:spPr>
      </p:pic>
    </p:spTree>
    <p:extLst>
      <p:ext uri="{BB962C8B-B14F-4D97-AF65-F5344CB8AC3E}">
        <p14:creationId xmlns:p14="http://schemas.microsoft.com/office/powerpoint/2010/main" val="30660823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man with question mark.jpg"/>
          <p:cNvPicPr>
            <a:picLocks noChangeAspect="1"/>
          </p:cNvPicPr>
          <p:nvPr/>
        </p:nvPicPr>
        <p:blipFill>
          <a:blip r:embed="rId2" cstate="print"/>
          <a:stretch>
            <a:fillRect/>
          </a:stretch>
        </p:blipFill>
        <p:spPr>
          <a:xfrm>
            <a:off x="3452923" y="1806677"/>
            <a:ext cx="4581699" cy="5051323"/>
          </a:xfrm>
          <a:prstGeom prst="rect">
            <a:avLst/>
          </a:prstGeom>
        </p:spPr>
      </p:pic>
      <p:sp>
        <p:nvSpPr>
          <p:cNvPr id="2" name="Title 1"/>
          <p:cNvSpPr>
            <a:spLocks noGrp="1"/>
          </p:cNvSpPr>
          <p:nvPr>
            <p:ph type="title"/>
          </p:nvPr>
        </p:nvSpPr>
        <p:spPr>
          <a:xfrm>
            <a:off x="7281792" y="193008"/>
            <a:ext cx="4746568" cy="2996738"/>
          </a:xfrm>
          <a:prstGeom prst="roundRect">
            <a:avLst/>
          </a:prstGeom>
          <a:ln>
            <a:solidFill>
              <a:srgbClr val="FF3399"/>
            </a:solidFill>
          </a:ln>
        </p:spPr>
        <p:style>
          <a:lnRef idx="2">
            <a:schemeClr val="accent6"/>
          </a:lnRef>
          <a:fillRef idx="1">
            <a:schemeClr val="lt1"/>
          </a:fillRef>
          <a:effectRef idx="0">
            <a:schemeClr val="accent6"/>
          </a:effectRef>
          <a:fontRef idx="minor">
            <a:schemeClr val="dk1"/>
          </a:fontRef>
        </p:style>
        <p:txBody>
          <a:bodyPr>
            <a:noAutofit/>
          </a:bodyPr>
          <a:lstStyle/>
          <a:p>
            <a:pPr algn="ctr"/>
            <a:r>
              <a:rPr lang="en-US" sz="3600" b="1" dirty="0">
                <a:solidFill>
                  <a:schemeClr val="tx1"/>
                </a:solidFill>
                <a:latin typeface="Century Gothic" panose="020B0502020202020204" pitchFamily="34" charset="0"/>
              </a:rPr>
              <a:t>So you have a </a:t>
            </a:r>
            <a:br>
              <a:rPr lang="en-US" sz="3600" b="1" dirty="0">
                <a:solidFill>
                  <a:schemeClr val="tx1"/>
                </a:solidFill>
                <a:latin typeface="Century Gothic" panose="020B0502020202020204" pitchFamily="34" charset="0"/>
              </a:rPr>
            </a:br>
            <a:r>
              <a:rPr lang="en-US" sz="3600" b="1" dirty="0">
                <a:solidFill>
                  <a:srgbClr val="FF3399"/>
                </a:solidFill>
                <a:latin typeface="Century Gothic" panose="020B0502020202020204" pitchFamily="34" charset="0"/>
              </a:rPr>
              <a:t>“Pay-as-you-go” </a:t>
            </a:r>
            <a:r>
              <a:rPr lang="en-US" sz="3600" b="1" dirty="0">
                <a:solidFill>
                  <a:schemeClr val="tx1"/>
                </a:solidFill>
                <a:latin typeface="Century Gothic" panose="020B0502020202020204" pitchFamily="34" charset="0"/>
              </a:rPr>
              <a:t>account, what does that mean?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646339"/>
            <a:ext cx="3234519" cy="1211661"/>
          </a:xfrm>
          <a:prstGeom prst="rect">
            <a:avLst/>
          </a:prstGeom>
        </p:spPr>
      </p:pic>
    </p:spTree>
    <p:extLst>
      <p:ext uri="{BB962C8B-B14F-4D97-AF65-F5344CB8AC3E}">
        <p14:creationId xmlns:p14="http://schemas.microsoft.com/office/powerpoint/2010/main" val="15142504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0" y="-152283"/>
            <a:ext cx="12192000" cy="1143000"/>
          </a:xfrm>
        </p:spPr>
        <p:txBody>
          <a:bodyPr>
            <a:noAutofit/>
          </a:bodyPr>
          <a:lstStyle/>
          <a:p>
            <a:pPr algn="ctr"/>
            <a:r>
              <a:rPr lang="en-US" sz="3600" b="1" dirty="0">
                <a:solidFill>
                  <a:srgbClr val="FF3399"/>
                </a:solidFill>
                <a:latin typeface="Century Gothic" panose="020B0502020202020204" pitchFamily="34" charset="0"/>
              </a:rPr>
              <a:t>In Avon you get </a:t>
            </a:r>
            <a:r>
              <a:rPr lang="en-US" sz="3600" b="1" dirty="0" smtClean="0">
                <a:latin typeface="Century Gothic" panose="020B0502020202020204" pitchFamily="34" charset="0"/>
              </a:rPr>
              <a:t>3</a:t>
            </a:r>
            <a:r>
              <a:rPr lang="en-US" sz="3600" b="1" dirty="0" smtClean="0">
                <a:solidFill>
                  <a:srgbClr val="FF3399"/>
                </a:solidFill>
                <a:latin typeface="Century Gothic" panose="020B0502020202020204" pitchFamily="34" charset="0"/>
              </a:rPr>
              <a:t> </a:t>
            </a:r>
            <a:r>
              <a:rPr lang="en-US" sz="3600" b="1" dirty="0">
                <a:solidFill>
                  <a:srgbClr val="FF3399"/>
                </a:solidFill>
                <a:latin typeface="Century Gothic" panose="020B0502020202020204" pitchFamily="34" charset="0"/>
              </a:rPr>
              <a:t>Type’s of Accounts</a:t>
            </a:r>
          </a:p>
        </p:txBody>
      </p:sp>
      <p:sp>
        <p:nvSpPr>
          <p:cNvPr id="257027" name="Rectangle 3"/>
          <p:cNvSpPr>
            <a:spLocks noGrp="1" noChangeArrowheads="1"/>
          </p:cNvSpPr>
          <p:nvPr>
            <p:ph idx="1"/>
          </p:nvPr>
        </p:nvSpPr>
        <p:spPr>
          <a:xfrm>
            <a:off x="2589687" y="1338736"/>
            <a:ext cx="5270739" cy="784297"/>
          </a:xfrm>
        </p:spPr>
        <p:txBody>
          <a:bodyPr>
            <a:normAutofit/>
          </a:bodyPr>
          <a:lstStyle/>
          <a:p>
            <a:pPr>
              <a:buNone/>
            </a:pPr>
            <a:r>
              <a:rPr lang="en-US" sz="2400" b="1" dirty="0" smtClean="0">
                <a:latin typeface="Century Gothic" panose="020B0502020202020204" pitchFamily="34" charset="0"/>
              </a:rPr>
              <a:t>21 Days </a:t>
            </a:r>
            <a:r>
              <a:rPr lang="en-US" sz="2400" dirty="0">
                <a:latin typeface="Century Gothic" panose="020B0502020202020204" pitchFamily="34" charset="0"/>
              </a:rPr>
              <a:t>- </a:t>
            </a:r>
            <a:r>
              <a:rPr lang="en-US" sz="2400" dirty="0" smtClean="0">
                <a:latin typeface="Century Gothic" panose="020B0502020202020204" pitchFamily="34" charset="0"/>
              </a:rPr>
              <a:t>  </a:t>
            </a:r>
            <a:r>
              <a:rPr lang="en-US" sz="2400" dirty="0">
                <a:latin typeface="Century Gothic" panose="020B0502020202020204" pitchFamily="34" charset="0"/>
              </a:rPr>
              <a:t>Credit limit (</a:t>
            </a:r>
            <a:r>
              <a:rPr lang="en-US" sz="2400" dirty="0" smtClean="0">
                <a:latin typeface="Century Gothic" panose="020B0502020202020204" pitchFamily="34" charset="0"/>
              </a:rPr>
              <a:t>R1250)</a:t>
            </a:r>
            <a:endParaRPr lang="en-US" sz="2400" dirty="0">
              <a:latin typeface="Century Gothic" panose="020B0502020202020204" pitchFamily="34" charset="0"/>
            </a:endParaRPr>
          </a:p>
          <a:p>
            <a:endParaRPr lang="en-US" sz="2400" dirty="0">
              <a:latin typeface="Century Gothic" panose="020B0502020202020204" pitchFamily="34" charset="0"/>
            </a:endParaRPr>
          </a:p>
        </p:txBody>
      </p:sp>
      <p:sp>
        <p:nvSpPr>
          <p:cNvPr id="9" name="Rectangle 8"/>
          <p:cNvSpPr/>
          <p:nvPr/>
        </p:nvSpPr>
        <p:spPr>
          <a:xfrm>
            <a:off x="2577760" y="4268744"/>
            <a:ext cx="9335198" cy="2554545"/>
          </a:xfrm>
          <a:prstGeom prst="rect">
            <a:avLst/>
          </a:prstGeom>
        </p:spPr>
        <p:txBody>
          <a:bodyPr wrap="square">
            <a:spAutoFit/>
          </a:bodyPr>
          <a:lstStyle/>
          <a:p>
            <a:r>
              <a:rPr lang="en-US" sz="2000" b="1" dirty="0" smtClean="0">
                <a:latin typeface="Century Gothic" pitchFamily="34" charset="0"/>
              </a:rPr>
              <a:t>Deposit to buy </a:t>
            </a:r>
            <a:r>
              <a:rPr lang="en-US" sz="2000" dirty="0" smtClean="0">
                <a:latin typeface="Century Gothic" pitchFamily="34" charset="0"/>
              </a:rPr>
              <a:t>– you have the following options if you are a deposit to buy: </a:t>
            </a:r>
          </a:p>
          <a:p>
            <a:r>
              <a:rPr lang="en-US" sz="2000" b="1" dirty="0" smtClean="0">
                <a:latin typeface="Century Gothic" pitchFamily="34" charset="0"/>
              </a:rPr>
              <a:t>Pay R300 = R750 credit </a:t>
            </a:r>
            <a:r>
              <a:rPr lang="en-US" sz="2000" dirty="0" smtClean="0">
                <a:latin typeface="Century Gothic" pitchFamily="34" charset="0"/>
              </a:rPr>
              <a:t>(once off) </a:t>
            </a:r>
          </a:p>
          <a:p>
            <a:r>
              <a:rPr lang="en-US" sz="2000" b="1" dirty="0" smtClean="0">
                <a:latin typeface="Century Gothic" pitchFamily="34" charset="0"/>
              </a:rPr>
              <a:t>Pay R500 = R1 250 credit </a:t>
            </a:r>
            <a:r>
              <a:rPr lang="en-US" sz="2000" dirty="0" smtClean="0">
                <a:latin typeface="Century Gothic" pitchFamily="34" charset="0"/>
              </a:rPr>
              <a:t>(once off) </a:t>
            </a:r>
          </a:p>
          <a:p>
            <a:r>
              <a:rPr lang="en-US" sz="2000" dirty="0" smtClean="0">
                <a:latin typeface="Century Gothic" pitchFamily="34" charset="0"/>
              </a:rPr>
              <a:t>This will allow you to place orders up to the value of that limit. If your order exceeds your limit, Avon will request you pay the difference before delivering your order to you. After your payment reflects, your order will be invoiced and delivered to your delivery address.</a:t>
            </a:r>
            <a:endParaRPr lang="en-US" sz="2000" dirty="0">
              <a:latin typeface="Century Gothic" pitchFamily="34" charset="0"/>
            </a:endParaRPr>
          </a:p>
        </p:txBody>
      </p:sp>
      <p:pic>
        <p:nvPicPr>
          <p:cNvPr id="10" name="Picture 9" descr="21.png"/>
          <p:cNvPicPr>
            <a:picLocks noChangeAspect="1"/>
          </p:cNvPicPr>
          <p:nvPr/>
        </p:nvPicPr>
        <p:blipFill>
          <a:blip r:embed="rId3" cstate="print"/>
          <a:stretch>
            <a:fillRect/>
          </a:stretch>
        </p:blipFill>
        <p:spPr>
          <a:xfrm>
            <a:off x="521898" y="1132363"/>
            <a:ext cx="1585072" cy="10184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payg_logo1.jpg"/>
          <p:cNvPicPr>
            <a:picLocks noChangeAspect="1"/>
          </p:cNvPicPr>
          <p:nvPr/>
        </p:nvPicPr>
        <p:blipFill>
          <a:blip r:embed="rId4" cstate="print"/>
          <a:stretch>
            <a:fillRect/>
          </a:stretch>
        </p:blipFill>
        <p:spPr>
          <a:xfrm>
            <a:off x="521898" y="2532866"/>
            <a:ext cx="1686888" cy="9573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1898" y="3920725"/>
            <a:ext cx="2067789" cy="1668706"/>
          </a:xfrm>
          <a:prstGeom prst="rect">
            <a:avLst/>
          </a:prstGeom>
        </p:spPr>
      </p:pic>
      <p:sp>
        <p:nvSpPr>
          <p:cNvPr id="12" name="Rectangle 11"/>
          <p:cNvSpPr/>
          <p:nvPr/>
        </p:nvSpPr>
        <p:spPr>
          <a:xfrm>
            <a:off x="2577760" y="2471422"/>
            <a:ext cx="5106838" cy="1200329"/>
          </a:xfrm>
          <a:prstGeom prst="rect">
            <a:avLst/>
          </a:prstGeom>
        </p:spPr>
        <p:txBody>
          <a:bodyPr wrap="square">
            <a:spAutoFit/>
          </a:bodyPr>
          <a:lstStyle/>
          <a:p>
            <a:r>
              <a:rPr lang="en-US" sz="2400" b="1" dirty="0">
                <a:latin typeface="Century Gothic" pitchFamily="34" charset="0"/>
              </a:rPr>
              <a:t>“Pay-as-you-go” </a:t>
            </a:r>
            <a:r>
              <a:rPr lang="en-US" sz="2400" dirty="0">
                <a:latin typeface="Century Gothic" pitchFamily="34" charset="0"/>
              </a:rPr>
              <a:t>– No credit pay for your order before it can be delivered</a:t>
            </a:r>
          </a:p>
        </p:txBody>
      </p:sp>
    </p:spTree>
    <p:extLst>
      <p:ext uri="{BB962C8B-B14F-4D97-AF65-F5344CB8AC3E}">
        <p14:creationId xmlns:p14="http://schemas.microsoft.com/office/powerpoint/2010/main" val="3551404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75197" y="1727630"/>
            <a:ext cx="1618899" cy="1306452"/>
          </a:xfrm>
          <a:prstGeom prst="rect">
            <a:avLst/>
          </a:prstGeom>
        </p:spPr>
      </p:pic>
      <p:sp>
        <p:nvSpPr>
          <p:cNvPr id="10" name="Title 9"/>
          <p:cNvSpPr>
            <a:spLocks noGrp="1"/>
          </p:cNvSpPr>
          <p:nvPr>
            <p:ph type="title"/>
          </p:nvPr>
        </p:nvSpPr>
        <p:spPr>
          <a:xfrm>
            <a:off x="-6438" y="67915"/>
            <a:ext cx="12198437" cy="1143000"/>
          </a:xfrm>
        </p:spPr>
        <p:txBody>
          <a:bodyPr>
            <a:noAutofit/>
          </a:bodyPr>
          <a:lstStyle/>
          <a:p>
            <a:r>
              <a:rPr lang="en-US" sz="3200" b="1" dirty="0">
                <a:latin typeface="Century Gothic" panose="020B0502020202020204" pitchFamily="34" charset="0"/>
              </a:rPr>
              <a:t>Difference between </a:t>
            </a:r>
            <a:r>
              <a:rPr lang="en-US" sz="3200" b="1" dirty="0" smtClean="0">
                <a:latin typeface="Century Gothic" panose="020B0502020202020204" pitchFamily="34" charset="0"/>
              </a:rPr>
              <a:t>PAYG, 21 </a:t>
            </a:r>
            <a:r>
              <a:rPr lang="en-US" sz="3200" b="1" dirty="0">
                <a:latin typeface="Century Gothic" panose="020B0502020202020204" pitchFamily="34" charset="0"/>
              </a:rPr>
              <a:t>day </a:t>
            </a:r>
            <a:r>
              <a:rPr lang="en-US" sz="3200" b="1" dirty="0" smtClean="0">
                <a:latin typeface="Century Gothic" panose="020B0502020202020204" pitchFamily="34" charset="0"/>
              </a:rPr>
              <a:t>Account, Deposit to Buy</a:t>
            </a:r>
            <a:endParaRPr lang="en-US" sz="3200" b="1" dirty="0">
              <a:latin typeface="Century Gothic" panose="020B0502020202020204" pitchFamily="34" charset="0"/>
            </a:endParaRPr>
          </a:p>
        </p:txBody>
      </p:sp>
      <p:sp>
        <p:nvSpPr>
          <p:cNvPr id="6" name="Text Placeholder 5"/>
          <p:cNvSpPr>
            <a:spLocks noGrp="1"/>
          </p:cNvSpPr>
          <p:nvPr>
            <p:ph type="body" idx="1"/>
          </p:nvPr>
        </p:nvSpPr>
        <p:spPr>
          <a:xfrm>
            <a:off x="1386" y="1192256"/>
            <a:ext cx="4253346" cy="639762"/>
          </a:xfrm>
        </p:spPr>
        <p:txBody>
          <a:bodyPr/>
          <a:lstStyle/>
          <a:p>
            <a:r>
              <a:rPr lang="en-US" dirty="0" smtClean="0">
                <a:solidFill>
                  <a:srgbClr val="FF3399"/>
                </a:solidFill>
                <a:latin typeface="Century Gothic" panose="020B0502020202020204" pitchFamily="34" charset="0"/>
              </a:rPr>
              <a:t>“Pay-as-you-go” </a:t>
            </a:r>
            <a:endParaRPr lang="en-US" dirty="0">
              <a:solidFill>
                <a:srgbClr val="FF3399"/>
              </a:solidFill>
              <a:latin typeface="Century Gothic" panose="020B0502020202020204" pitchFamily="34" charset="0"/>
            </a:endParaRPr>
          </a:p>
        </p:txBody>
      </p:sp>
      <p:sp>
        <p:nvSpPr>
          <p:cNvPr id="7" name="Content Placeholder 6"/>
          <p:cNvSpPr>
            <a:spLocks noGrp="1"/>
          </p:cNvSpPr>
          <p:nvPr>
            <p:ph sz="half" idx="2"/>
          </p:nvPr>
        </p:nvSpPr>
        <p:spPr>
          <a:xfrm>
            <a:off x="214544" y="2956359"/>
            <a:ext cx="4040188" cy="3951288"/>
          </a:xfrm>
        </p:spPr>
        <p:txBody>
          <a:bodyPr>
            <a:normAutofit/>
          </a:bodyPr>
          <a:lstStyle/>
          <a:p>
            <a:r>
              <a:rPr lang="en-US" sz="2000" dirty="0">
                <a:latin typeface="Century Gothic" panose="020B0502020202020204" pitchFamily="34" charset="0"/>
              </a:rPr>
              <a:t>No Limit</a:t>
            </a:r>
          </a:p>
          <a:p>
            <a:r>
              <a:rPr lang="en-US" sz="2000" dirty="0">
                <a:latin typeface="Century Gothic" panose="020B0502020202020204" pitchFamily="34" charset="0"/>
              </a:rPr>
              <a:t>Collect order from customer with payment upfront or collect deposit</a:t>
            </a:r>
          </a:p>
          <a:p>
            <a:r>
              <a:rPr lang="en-US" sz="2000" dirty="0">
                <a:latin typeface="Century Gothic" panose="020B0502020202020204" pitchFamily="34" charset="0"/>
              </a:rPr>
              <a:t>Use your own money </a:t>
            </a:r>
          </a:p>
          <a:p>
            <a:r>
              <a:rPr lang="en-US" sz="2000" dirty="0">
                <a:latin typeface="Century Gothic" panose="020B0502020202020204" pitchFamily="34" charset="0"/>
              </a:rPr>
              <a:t>Pay Avon for your order before it will be dispatched</a:t>
            </a:r>
          </a:p>
          <a:p>
            <a:r>
              <a:rPr lang="en-US" sz="2000" dirty="0">
                <a:latin typeface="Century Gothic" panose="020B0502020202020204" pitchFamily="34" charset="0"/>
              </a:rPr>
              <a:t>Deliver products, collect 2nd order and cash upfront continue with your business</a:t>
            </a:r>
          </a:p>
          <a:p>
            <a:endParaRPr lang="en-US" sz="2000" dirty="0">
              <a:latin typeface="Century Gothic" panose="020B0502020202020204" pitchFamily="34" charset="0"/>
            </a:endParaRPr>
          </a:p>
          <a:p>
            <a:endParaRPr lang="en-US" sz="2000" dirty="0">
              <a:latin typeface="Century Gothic" panose="020B0502020202020204" pitchFamily="34" charset="0"/>
            </a:endParaRPr>
          </a:p>
        </p:txBody>
      </p:sp>
      <p:sp>
        <p:nvSpPr>
          <p:cNvPr id="8" name="Text Placeholder 7"/>
          <p:cNvSpPr>
            <a:spLocks noGrp="1"/>
          </p:cNvSpPr>
          <p:nvPr>
            <p:ph type="body" sz="quarter" idx="3"/>
          </p:nvPr>
        </p:nvSpPr>
        <p:spPr>
          <a:xfrm>
            <a:off x="4733422" y="1187201"/>
            <a:ext cx="4401992" cy="639762"/>
          </a:xfrm>
        </p:spPr>
        <p:txBody>
          <a:bodyPr anchor="b"/>
          <a:lstStyle/>
          <a:p>
            <a:pPr>
              <a:spcBef>
                <a:spcPts val="0"/>
              </a:spcBef>
            </a:pPr>
            <a:r>
              <a:rPr lang="en-US" dirty="0" smtClean="0">
                <a:solidFill>
                  <a:srgbClr val="FF3399"/>
                </a:solidFill>
                <a:latin typeface="Century Gothic" panose="020B0502020202020204" pitchFamily="34" charset="0"/>
              </a:rPr>
              <a:t>21 Day Account </a:t>
            </a:r>
            <a:endParaRPr lang="en-US" dirty="0">
              <a:solidFill>
                <a:srgbClr val="FF3399"/>
              </a:solidFill>
              <a:latin typeface="Century Gothic" panose="020B0502020202020204" pitchFamily="34" charset="0"/>
            </a:endParaRPr>
          </a:p>
        </p:txBody>
      </p:sp>
      <p:sp>
        <p:nvSpPr>
          <p:cNvPr id="9" name="Content Placeholder 8"/>
          <p:cNvSpPr>
            <a:spLocks noGrp="1"/>
          </p:cNvSpPr>
          <p:nvPr>
            <p:ph sz="quarter" idx="4"/>
          </p:nvPr>
        </p:nvSpPr>
        <p:spPr>
          <a:xfrm>
            <a:off x="4420935" y="3039025"/>
            <a:ext cx="4041775" cy="3951288"/>
          </a:xfrm>
        </p:spPr>
        <p:txBody>
          <a:bodyPr>
            <a:normAutofit/>
          </a:bodyPr>
          <a:lstStyle/>
          <a:p>
            <a:pPr>
              <a:lnSpc>
                <a:spcPct val="80000"/>
              </a:lnSpc>
              <a:spcBef>
                <a:spcPts val="480"/>
              </a:spcBef>
            </a:pPr>
            <a:r>
              <a:rPr lang="en-US" sz="2000" dirty="0">
                <a:latin typeface="Century Gothic" panose="020B0502020202020204" pitchFamily="34" charset="0"/>
              </a:rPr>
              <a:t>Credit limit R1250</a:t>
            </a:r>
          </a:p>
          <a:p>
            <a:pPr>
              <a:lnSpc>
                <a:spcPct val="80000"/>
              </a:lnSpc>
              <a:spcBef>
                <a:spcPts val="480"/>
              </a:spcBef>
            </a:pPr>
            <a:r>
              <a:rPr lang="en-US" sz="2000" dirty="0">
                <a:latin typeface="Century Gothic" panose="020B0502020202020204" pitchFamily="34" charset="0"/>
              </a:rPr>
              <a:t>You have up to 21 days to pay </a:t>
            </a:r>
          </a:p>
          <a:p>
            <a:pPr>
              <a:lnSpc>
                <a:spcPct val="80000"/>
              </a:lnSpc>
              <a:spcBef>
                <a:spcPts val="480"/>
              </a:spcBef>
            </a:pPr>
            <a:r>
              <a:rPr lang="en-US" sz="2000" dirty="0">
                <a:latin typeface="Century Gothic" panose="020B0502020202020204" pitchFamily="34" charset="0"/>
              </a:rPr>
              <a:t>Order process</a:t>
            </a:r>
          </a:p>
          <a:p>
            <a:pPr>
              <a:lnSpc>
                <a:spcPct val="80000"/>
              </a:lnSpc>
              <a:spcBef>
                <a:spcPts val="480"/>
              </a:spcBef>
            </a:pPr>
            <a:r>
              <a:rPr lang="en-US" sz="2000" dirty="0">
                <a:latin typeface="Century Gothic" panose="020B0502020202020204" pitchFamily="34" charset="0"/>
              </a:rPr>
              <a:t>Make your delivery</a:t>
            </a:r>
          </a:p>
          <a:p>
            <a:pPr>
              <a:lnSpc>
                <a:spcPct val="80000"/>
              </a:lnSpc>
              <a:spcBef>
                <a:spcPts val="480"/>
              </a:spcBef>
            </a:pPr>
            <a:r>
              <a:rPr lang="en-US" sz="2000" dirty="0">
                <a:latin typeface="Century Gothic" panose="020B0502020202020204" pitchFamily="34" charset="0"/>
              </a:rPr>
              <a:t>Collect money</a:t>
            </a:r>
          </a:p>
          <a:p>
            <a:pPr>
              <a:lnSpc>
                <a:spcPct val="80000"/>
              </a:lnSpc>
              <a:spcBef>
                <a:spcPts val="480"/>
              </a:spcBef>
            </a:pPr>
            <a:r>
              <a:rPr lang="en-US" sz="2000" dirty="0">
                <a:latin typeface="Century Gothic" panose="020B0502020202020204" pitchFamily="34" charset="0"/>
              </a:rPr>
              <a:t>Pay Avon and yourself on time. </a:t>
            </a:r>
          </a:p>
          <a:p>
            <a:pPr>
              <a:lnSpc>
                <a:spcPct val="80000"/>
              </a:lnSpc>
              <a:spcBef>
                <a:spcPts val="480"/>
              </a:spcBef>
            </a:pPr>
            <a:r>
              <a:rPr lang="en-US" sz="2000" dirty="0">
                <a:latin typeface="Century Gothic" panose="020B0502020202020204" pitchFamily="34" charset="0"/>
              </a:rPr>
              <a:t>Place your next order continue with your business </a:t>
            </a:r>
          </a:p>
          <a:p>
            <a:pPr>
              <a:lnSpc>
                <a:spcPct val="80000"/>
              </a:lnSpc>
            </a:pPr>
            <a:endParaRPr lang="en-US" sz="2000" dirty="0">
              <a:latin typeface="Century Gothic" panose="020B0502020202020204" pitchFamily="34" charset="0"/>
            </a:endParaRPr>
          </a:p>
        </p:txBody>
      </p:sp>
      <p:sp>
        <p:nvSpPr>
          <p:cNvPr id="4" name="Slide Number Placeholder 3"/>
          <p:cNvSpPr>
            <a:spLocks noGrp="1"/>
          </p:cNvSpPr>
          <p:nvPr>
            <p:ph type="sldNum" sz="quarter" idx="12"/>
          </p:nvPr>
        </p:nvSpPr>
        <p:spPr>
          <a:xfrm>
            <a:off x="8534400" y="6248400"/>
            <a:ext cx="2133600" cy="457200"/>
          </a:xfrm>
          <a:prstGeom prst="rect">
            <a:avLst/>
          </a:prstGeom>
        </p:spPr>
        <p:txBody>
          <a:bodyPr/>
          <a:lstStyle/>
          <a:p>
            <a:pPr>
              <a:defRPr/>
            </a:pPr>
            <a:fld id="{CFE1E6C4-7FD4-426E-90B6-C24A6BFAA8A9}" type="slidenum">
              <a:rPr lang="en-US" smtClean="0"/>
              <a:pPr>
                <a:defRPr/>
              </a:pPr>
              <a:t>4</a:t>
            </a:fld>
            <a:endParaRPr lang="en-US"/>
          </a:p>
        </p:txBody>
      </p:sp>
      <p:pic>
        <p:nvPicPr>
          <p:cNvPr id="11" name="Picture 10" descr="21.png"/>
          <p:cNvPicPr>
            <a:picLocks noChangeAspect="1"/>
          </p:cNvPicPr>
          <p:nvPr/>
        </p:nvPicPr>
        <p:blipFill>
          <a:blip r:embed="rId4" cstate="print"/>
          <a:stretch>
            <a:fillRect/>
          </a:stretch>
        </p:blipFill>
        <p:spPr>
          <a:xfrm>
            <a:off x="5073431" y="1809526"/>
            <a:ext cx="1620777" cy="10413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descr="payg_logo1.jpg"/>
          <p:cNvPicPr>
            <a:picLocks noChangeAspect="1"/>
          </p:cNvPicPr>
          <p:nvPr/>
        </p:nvPicPr>
        <p:blipFill>
          <a:blip r:embed="rId5" cstate="print"/>
          <a:stretch>
            <a:fillRect/>
          </a:stretch>
        </p:blipFill>
        <p:spPr>
          <a:xfrm>
            <a:off x="274059" y="1826963"/>
            <a:ext cx="1673890" cy="9499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Text Placeholder 7"/>
          <p:cNvSpPr txBox="1">
            <a:spLocks/>
          </p:cNvSpPr>
          <p:nvPr/>
        </p:nvSpPr>
        <p:spPr>
          <a:xfrm>
            <a:off x="8462711" y="1210915"/>
            <a:ext cx="4401992" cy="63976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spcBef>
                <a:spcPts val="0"/>
              </a:spcBef>
            </a:pPr>
            <a:r>
              <a:rPr lang="en-US" dirty="0" smtClean="0">
                <a:solidFill>
                  <a:srgbClr val="FF3399"/>
                </a:solidFill>
                <a:latin typeface="Century Gothic" panose="020B0502020202020204" pitchFamily="34" charset="0"/>
              </a:rPr>
              <a:t>Deposit To Buy </a:t>
            </a:r>
            <a:endParaRPr lang="en-US" dirty="0">
              <a:solidFill>
                <a:srgbClr val="FF3399"/>
              </a:solidFill>
              <a:latin typeface="Century Gothic" panose="020B0502020202020204" pitchFamily="34" charset="0"/>
            </a:endParaRPr>
          </a:p>
        </p:txBody>
      </p:sp>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46886" y="5695986"/>
            <a:ext cx="3234519" cy="1211661"/>
          </a:xfrm>
          <a:prstGeom prst="rect">
            <a:avLst/>
          </a:prstGeom>
        </p:spPr>
      </p:pic>
      <p:sp>
        <p:nvSpPr>
          <p:cNvPr id="15" name="Content Placeholder 8"/>
          <p:cNvSpPr txBox="1">
            <a:spLocks/>
          </p:cNvSpPr>
          <p:nvPr/>
        </p:nvSpPr>
        <p:spPr>
          <a:xfrm>
            <a:off x="8373209" y="2961642"/>
            <a:ext cx="3818792" cy="39512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480"/>
              </a:spcBef>
            </a:pPr>
            <a:r>
              <a:rPr lang="en-US" sz="1800" dirty="0" smtClean="0">
                <a:latin typeface="Century Gothic" panose="020B0502020202020204" pitchFamily="34" charset="0"/>
              </a:rPr>
              <a:t>Pay your deposit to buy credit </a:t>
            </a:r>
          </a:p>
          <a:p>
            <a:pPr>
              <a:lnSpc>
                <a:spcPct val="80000"/>
              </a:lnSpc>
              <a:spcBef>
                <a:spcPts val="480"/>
              </a:spcBef>
            </a:pPr>
            <a:r>
              <a:rPr lang="en-US" sz="1800" dirty="0" smtClean="0">
                <a:latin typeface="Century Gothic" panose="020B0502020202020204" pitchFamily="34" charset="0"/>
              </a:rPr>
              <a:t>Remember your order will be deleted after 21 days if your deposit has NOT been paid</a:t>
            </a:r>
          </a:p>
          <a:p>
            <a:pPr>
              <a:lnSpc>
                <a:spcPct val="80000"/>
              </a:lnSpc>
              <a:spcBef>
                <a:spcPts val="480"/>
              </a:spcBef>
            </a:pPr>
            <a:r>
              <a:rPr lang="en-US" sz="1800" dirty="0" smtClean="0">
                <a:latin typeface="Century Gothic" panose="020B0502020202020204" pitchFamily="34" charset="0"/>
              </a:rPr>
              <a:t>Order process</a:t>
            </a:r>
          </a:p>
          <a:p>
            <a:pPr>
              <a:lnSpc>
                <a:spcPct val="80000"/>
              </a:lnSpc>
              <a:spcBef>
                <a:spcPts val="480"/>
              </a:spcBef>
            </a:pPr>
            <a:r>
              <a:rPr lang="en-US" sz="1800" dirty="0" smtClean="0">
                <a:latin typeface="Century Gothic" panose="020B0502020202020204" pitchFamily="34" charset="0"/>
              </a:rPr>
              <a:t>Make your delivery</a:t>
            </a:r>
          </a:p>
          <a:p>
            <a:pPr>
              <a:lnSpc>
                <a:spcPct val="80000"/>
              </a:lnSpc>
              <a:spcBef>
                <a:spcPts val="480"/>
              </a:spcBef>
            </a:pPr>
            <a:r>
              <a:rPr lang="en-US" sz="1800" dirty="0" smtClean="0">
                <a:latin typeface="Century Gothic" panose="020B0502020202020204" pitchFamily="34" charset="0"/>
              </a:rPr>
              <a:t>Collect money</a:t>
            </a:r>
          </a:p>
          <a:p>
            <a:pPr>
              <a:lnSpc>
                <a:spcPct val="80000"/>
              </a:lnSpc>
              <a:spcBef>
                <a:spcPts val="480"/>
              </a:spcBef>
            </a:pPr>
            <a:r>
              <a:rPr lang="en-US" sz="1800" dirty="0" smtClean="0">
                <a:latin typeface="Century Gothic" panose="020B0502020202020204" pitchFamily="34" charset="0"/>
              </a:rPr>
              <a:t>Pay Avon and yourself on time. </a:t>
            </a:r>
          </a:p>
          <a:p>
            <a:pPr>
              <a:lnSpc>
                <a:spcPct val="80000"/>
              </a:lnSpc>
              <a:spcBef>
                <a:spcPts val="480"/>
              </a:spcBef>
            </a:pPr>
            <a:r>
              <a:rPr lang="en-US" sz="1800" dirty="0" smtClean="0">
                <a:latin typeface="Century Gothic" panose="020B0502020202020204" pitchFamily="34" charset="0"/>
              </a:rPr>
              <a:t>Place your next order continue with your business </a:t>
            </a:r>
          </a:p>
          <a:p>
            <a:pPr>
              <a:lnSpc>
                <a:spcPct val="80000"/>
              </a:lnSpc>
            </a:pPr>
            <a:endParaRPr lang="en-US" sz="1800" dirty="0">
              <a:latin typeface="Century Gothic" panose="020B0502020202020204" pitchFamily="34" charset="0"/>
            </a:endParaRPr>
          </a:p>
        </p:txBody>
      </p:sp>
    </p:spTree>
    <p:extLst>
      <p:ext uri="{BB962C8B-B14F-4D97-AF65-F5344CB8AC3E}">
        <p14:creationId xmlns:p14="http://schemas.microsoft.com/office/powerpoint/2010/main" val="1797766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queen crown.JPG"/>
          <p:cNvPicPr>
            <a:picLocks noChangeAspect="1"/>
          </p:cNvPicPr>
          <p:nvPr/>
        </p:nvPicPr>
        <p:blipFill>
          <a:blip r:embed="rId3" cstate="print"/>
          <a:stretch>
            <a:fillRect/>
          </a:stretch>
        </p:blipFill>
        <p:spPr>
          <a:xfrm>
            <a:off x="7709841" y="1767289"/>
            <a:ext cx="4039985" cy="3622520"/>
          </a:xfrm>
          <a:prstGeom prst="rect">
            <a:avLst/>
          </a:prstGeom>
        </p:spPr>
      </p:pic>
      <p:sp>
        <p:nvSpPr>
          <p:cNvPr id="259074" name="Rectangle 2"/>
          <p:cNvSpPr>
            <a:spLocks noGrp="1" noChangeArrowheads="1"/>
          </p:cNvSpPr>
          <p:nvPr>
            <p:ph type="title"/>
          </p:nvPr>
        </p:nvSpPr>
        <p:spPr>
          <a:xfrm>
            <a:off x="0" y="0"/>
            <a:ext cx="12192000" cy="1143000"/>
          </a:xfrm>
        </p:spPr>
        <p:txBody>
          <a:bodyPr>
            <a:noAutofit/>
          </a:bodyPr>
          <a:lstStyle/>
          <a:p>
            <a:pPr algn="ctr"/>
            <a:r>
              <a:rPr lang="en-US" sz="3600" b="1" dirty="0">
                <a:latin typeface="Century Gothic" panose="020B0502020202020204" pitchFamily="34" charset="0"/>
              </a:rPr>
              <a:t>Make being a “pay-as-you-go” account work for YOU!</a:t>
            </a:r>
          </a:p>
        </p:txBody>
      </p:sp>
      <p:sp>
        <p:nvSpPr>
          <p:cNvPr id="259075" name="Rectangle 3"/>
          <p:cNvSpPr>
            <a:spLocks noGrp="1" noChangeArrowheads="1"/>
          </p:cNvSpPr>
          <p:nvPr>
            <p:ph idx="1"/>
          </p:nvPr>
        </p:nvSpPr>
        <p:spPr>
          <a:xfrm>
            <a:off x="0" y="1365863"/>
            <a:ext cx="7765960" cy="5339737"/>
          </a:xfrm>
        </p:spPr>
        <p:txBody>
          <a:bodyPr>
            <a:noAutofit/>
          </a:bodyPr>
          <a:lstStyle/>
          <a:p>
            <a:r>
              <a:rPr lang="en-US" b="1" dirty="0">
                <a:solidFill>
                  <a:srgbClr val="FF3399"/>
                </a:solidFill>
                <a:latin typeface="Century Gothic" panose="020B0502020202020204" pitchFamily="34" charset="0"/>
              </a:rPr>
              <a:t>CASH</a:t>
            </a:r>
            <a:r>
              <a:rPr lang="en-US" dirty="0">
                <a:latin typeface="Century Gothic" panose="020B0502020202020204" pitchFamily="34" charset="0"/>
              </a:rPr>
              <a:t> is </a:t>
            </a:r>
            <a:r>
              <a:rPr lang="en-US" b="1" dirty="0">
                <a:solidFill>
                  <a:srgbClr val="FF3399"/>
                </a:solidFill>
                <a:latin typeface="Century Gothic" panose="020B0502020202020204" pitchFamily="34" charset="0"/>
              </a:rPr>
              <a:t>QUEEN</a:t>
            </a:r>
            <a:r>
              <a:rPr lang="en-US" dirty="0">
                <a:latin typeface="Century Gothic" panose="020B0502020202020204" pitchFamily="34" charset="0"/>
              </a:rPr>
              <a:t>! </a:t>
            </a:r>
          </a:p>
          <a:p>
            <a:r>
              <a:rPr lang="en-US" sz="2000" dirty="0">
                <a:latin typeface="Century Gothic" panose="020B0502020202020204" pitchFamily="34" charset="0"/>
              </a:rPr>
              <a:t>Start your business and set the expectation of COD!</a:t>
            </a:r>
          </a:p>
          <a:p>
            <a:r>
              <a:rPr lang="en-US" sz="2000" dirty="0">
                <a:latin typeface="Century Gothic" panose="020B0502020202020204" pitchFamily="34" charset="0"/>
              </a:rPr>
              <a:t>Let your Customers pay a 70% deposit for their order</a:t>
            </a:r>
          </a:p>
          <a:p>
            <a:r>
              <a:rPr lang="en-US" sz="2000" dirty="0">
                <a:latin typeface="Century Gothic" panose="020B0502020202020204" pitchFamily="34" charset="0"/>
              </a:rPr>
              <a:t>Start selling to your family and friends first!</a:t>
            </a:r>
          </a:p>
          <a:p>
            <a:r>
              <a:rPr lang="en-US" sz="2000" dirty="0">
                <a:latin typeface="Century Gothic" panose="020B0502020202020204" pitchFamily="34" charset="0"/>
              </a:rPr>
              <a:t>Let your customer pay the money into your Avon account</a:t>
            </a:r>
          </a:p>
          <a:p>
            <a:r>
              <a:rPr lang="en-US" sz="2000" dirty="0">
                <a:latin typeface="Century Gothic" panose="020B0502020202020204" pitchFamily="34" charset="0"/>
              </a:rPr>
              <a:t>No held orders</a:t>
            </a:r>
          </a:p>
          <a:p>
            <a:r>
              <a:rPr lang="en-US" sz="2000" dirty="0">
                <a:latin typeface="Century Gothic" panose="020B0502020202020204" pitchFamily="34" charset="0"/>
              </a:rPr>
              <a:t>No limit</a:t>
            </a:r>
          </a:p>
          <a:p>
            <a:r>
              <a:rPr lang="en-US" sz="2000" dirty="0">
                <a:latin typeface="Century Gothic" panose="020B0502020202020204" pitchFamily="34" charset="0"/>
              </a:rPr>
              <a:t>Build your Customers trust</a:t>
            </a:r>
          </a:p>
          <a:p>
            <a:r>
              <a:rPr lang="en-US" sz="2000" dirty="0">
                <a:latin typeface="Century Gothic" panose="020B0502020202020204" pitchFamily="34" charset="0"/>
              </a:rPr>
              <a:t>Become a President Club Member – it’s up to YOU!</a:t>
            </a:r>
          </a:p>
          <a:p>
            <a:r>
              <a:rPr lang="en-US" sz="2000" dirty="0">
                <a:latin typeface="Century Gothic" panose="020B0502020202020204" pitchFamily="34" charset="0"/>
              </a:rPr>
              <a:t>Take up our next opportunity and join Leadership</a:t>
            </a:r>
          </a:p>
          <a:p>
            <a:endParaRPr lang="en-US" sz="2000" dirty="0">
              <a:latin typeface="Century Gothic" panose="020B0502020202020204" pitchFamily="34" charset="0"/>
            </a:endParaRPr>
          </a:p>
          <a:p>
            <a:endParaRPr lang="en-US" sz="2000" dirty="0">
              <a:latin typeface="Century Gothic" panose="020B0502020202020204" pitchFamily="34" charset="0"/>
            </a:endParaRPr>
          </a:p>
          <a:p>
            <a:endParaRPr lang="en-US" sz="2000" dirty="0">
              <a:latin typeface="Century Gothic" panose="020B0502020202020204" pitchFamily="34" charset="0"/>
            </a:endParaRPr>
          </a:p>
        </p:txBody>
      </p:sp>
      <p:sp>
        <p:nvSpPr>
          <p:cNvPr id="6" name="Slide Number Placeholder 5"/>
          <p:cNvSpPr>
            <a:spLocks noGrp="1"/>
          </p:cNvSpPr>
          <p:nvPr>
            <p:ph type="sldNum" sz="quarter" idx="12"/>
          </p:nvPr>
        </p:nvSpPr>
        <p:spPr>
          <a:xfrm>
            <a:off x="8534400" y="6248400"/>
            <a:ext cx="2133600" cy="457200"/>
          </a:xfrm>
          <a:prstGeom prst="rect">
            <a:avLst/>
          </a:prstGeom>
        </p:spPr>
        <p:txBody>
          <a:bodyPr/>
          <a:lstStyle/>
          <a:p>
            <a:pPr>
              <a:defRPr/>
            </a:pPr>
            <a:fld id="{11FEDFF1-7810-450D-8754-26EA2A5D941C}" type="slidenum">
              <a:rPr lang="en-US"/>
              <a:pPr>
                <a:defRPr/>
              </a:pPr>
              <a:t>5</a:t>
            </a:fld>
            <a:endParaRPr lang="en-US"/>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642569"/>
            <a:ext cx="3234519" cy="1211661"/>
          </a:xfrm>
          <a:prstGeom prst="rect">
            <a:avLst/>
          </a:prstGeom>
        </p:spPr>
      </p:pic>
    </p:spTree>
    <p:extLst>
      <p:ext uri="{BB962C8B-B14F-4D97-AF65-F5344CB8AC3E}">
        <p14:creationId xmlns:p14="http://schemas.microsoft.com/office/powerpoint/2010/main" val="1326290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68" y="13893"/>
            <a:ext cx="12286445" cy="1504286"/>
          </a:xfrm>
        </p:spPr>
        <p:txBody>
          <a:bodyPr>
            <a:noAutofit/>
          </a:bodyPr>
          <a:lstStyle/>
          <a:p>
            <a:pPr algn="ctr"/>
            <a:r>
              <a:rPr lang="en-US" sz="3200" b="1" dirty="0">
                <a:latin typeface="Century Gothic" panose="020B0502020202020204" pitchFamily="34" charset="0"/>
              </a:rPr>
              <a:t>Your ID is linked to you and it will follow you where  ever you go, </a:t>
            </a:r>
            <a:r>
              <a:rPr lang="en-US" sz="3200" b="1" dirty="0" smtClean="0">
                <a:latin typeface="Century Gothic" panose="020B0502020202020204" pitchFamily="34" charset="0"/>
              </a:rPr>
              <a:t>start </a:t>
            </a:r>
            <a:r>
              <a:rPr lang="en-US" sz="3200" b="1" dirty="0">
                <a:solidFill>
                  <a:srgbClr val="FF3399"/>
                </a:solidFill>
                <a:latin typeface="Century Gothic" panose="020B0502020202020204" pitchFamily="34" charset="0"/>
              </a:rPr>
              <a:t>TODAY</a:t>
            </a:r>
            <a:r>
              <a:rPr lang="en-US" sz="3200" b="1" dirty="0">
                <a:latin typeface="Century Gothic" panose="020B0502020202020204" pitchFamily="34" charset="0"/>
              </a:rPr>
              <a:t> to build a credit record!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646339"/>
            <a:ext cx="3234519" cy="1211661"/>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61308" y="1379301"/>
            <a:ext cx="3307765" cy="2202958"/>
          </a:xfrm>
          <a:prstGeom prst="rect">
            <a:avLst/>
          </a:prstGeom>
        </p:spPr>
      </p:pic>
      <p:pic>
        <p:nvPicPr>
          <p:cNvPr id="142338" name="Picture 2"/>
          <p:cNvPicPr>
            <a:picLocks noChangeAspect="1" noChangeArrowheads="1"/>
          </p:cNvPicPr>
          <p:nvPr/>
        </p:nvPicPr>
        <p:blipFill>
          <a:blip r:embed="rId5"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bwMode="auto">
          <a:xfrm>
            <a:off x="3428659" y="1997430"/>
            <a:ext cx="5392392" cy="43813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145313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646339"/>
            <a:ext cx="3234519" cy="1211661"/>
          </a:xfrm>
          <a:prstGeom prst="rect">
            <a:avLst/>
          </a:prstGeom>
        </p:spPr>
      </p:pic>
      <p:pic>
        <p:nvPicPr>
          <p:cNvPr id="7" name="Picture 6" descr="two woman talking on couch.jpg"/>
          <p:cNvPicPr>
            <a:picLocks noChangeAspect="1"/>
          </p:cNvPicPr>
          <p:nvPr/>
        </p:nvPicPr>
        <p:blipFill>
          <a:blip r:embed="rId4" cstate="print"/>
          <a:stretch>
            <a:fillRect/>
          </a:stretch>
        </p:blipFill>
        <p:spPr>
          <a:xfrm>
            <a:off x="2887287" y="1479665"/>
            <a:ext cx="6000061" cy="45000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25" name="Diagram 24"/>
          <p:cNvGraphicFramePr/>
          <p:nvPr>
            <p:extLst>
              <p:ext uri="{D42A27DB-BD31-4B8C-83A1-F6EECF244321}">
                <p14:modId xmlns:p14="http://schemas.microsoft.com/office/powerpoint/2010/main" val="3577026894"/>
              </p:ext>
            </p:extLst>
          </p:nvPr>
        </p:nvGraphicFramePr>
        <p:xfrm>
          <a:off x="-454429" y="573578"/>
          <a:ext cx="12801600" cy="628442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Title 1"/>
          <p:cNvSpPr>
            <a:spLocks noGrp="1"/>
          </p:cNvSpPr>
          <p:nvPr>
            <p:ph type="title"/>
          </p:nvPr>
        </p:nvSpPr>
        <p:spPr>
          <a:xfrm>
            <a:off x="0" y="0"/>
            <a:ext cx="12192000" cy="970384"/>
          </a:xfrm>
        </p:spPr>
        <p:txBody>
          <a:bodyPr>
            <a:normAutofit/>
          </a:bodyPr>
          <a:lstStyle/>
          <a:p>
            <a:r>
              <a:rPr lang="en-US" sz="3600" b="1" dirty="0">
                <a:latin typeface="Century Gothic" panose="020B0502020202020204" pitchFamily="34" charset="0"/>
              </a:rPr>
              <a:t> First steps to start your business ?</a:t>
            </a:r>
          </a:p>
        </p:txBody>
      </p:sp>
      <p:sp>
        <p:nvSpPr>
          <p:cNvPr id="4" name="Slide Number Placeholder 3"/>
          <p:cNvSpPr>
            <a:spLocks noGrp="1"/>
          </p:cNvSpPr>
          <p:nvPr>
            <p:ph type="sldNum" sz="quarter" idx="12"/>
          </p:nvPr>
        </p:nvSpPr>
        <p:spPr>
          <a:xfrm>
            <a:off x="8534400" y="6248400"/>
            <a:ext cx="2133600" cy="457200"/>
          </a:xfrm>
          <a:prstGeom prst="rect">
            <a:avLst/>
          </a:prstGeom>
        </p:spPr>
        <p:txBody>
          <a:bodyPr/>
          <a:lstStyle/>
          <a:p>
            <a:pPr>
              <a:defRPr/>
            </a:pPr>
            <a:fld id="{350A36E4-1FAA-4B3D-BD8F-5D5F2D0A8A00}" type="slidenum">
              <a:rPr lang="en-US" smtClean="0"/>
              <a:pPr>
                <a:defRPr/>
              </a:pPr>
              <a:t>7</a:t>
            </a:fld>
            <a:endParaRPr lang="en-US" dirty="0"/>
          </a:p>
        </p:txBody>
      </p:sp>
    </p:spTree>
    <p:extLst>
      <p:ext uri="{BB962C8B-B14F-4D97-AF65-F5344CB8AC3E}">
        <p14:creationId xmlns:p14="http://schemas.microsoft.com/office/powerpoint/2010/main" val="36168286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7" name="Rectangle 3"/>
          <p:cNvSpPr>
            <a:spLocks noGrp="1" noChangeArrowheads="1"/>
          </p:cNvSpPr>
          <p:nvPr>
            <p:ph idx="1"/>
          </p:nvPr>
        </p:nvSpPr>
        <p:spPr bwMode="auto">
          <a:xfrm>
            <a:off x="495975" y="1804681"/>
            <a:ext cx="7793181" cy="4838008"/>
          </a:xfrm>
          <a:noFill/>
          <a:ln>
            <a:miter lim="800000"/>
            <a:headEnd/>
            <a:tailEnd/>
          </a:ln>
        </p:spPr>
        <p:txBody>
          <a:bodyPr vert="horz" wrap="square" lIns="91440" tIns="45720" rIns="91440" bIns="45720" numCol="1" rtlCol="0" anchor="t" anchorCtr="0" compatLnSpc="1">
            <a:prstTxWarp prst="textNoShape">
              <a:avLst/>
            </a:prstTxWarp>
            <a:normAutofit lnSpcReduction="10000"/>
          </a:bodyPr>
          <a:lstStyle/>
          <a:p>
            <a:pPr>
              <a:buFontTx/>
              <a:buNone/>
            </a:pPr>
            <a:r>
              <a:rPr lang="en-GB" sz="2400" dirty="0">
                <a:latin typeface="Century Gothic" panose="020B0502020202020204" pitchFamily="34" charset="0"/>
              </a:rPr>
              <a:t>What motivates people to buy?</a:t>
            </a:r>
          </a:p>
          <a:p>
            <a:r>
              <a:rPr lang="en-GB" sz="2400" dirty="0">
                <a:latin typeface="Century Gothic" panose="020B0502020202020204" pitchFamily="34" charset="0"/>
              </a:rPr>
              <a:t>Feeling good</a:t>
            </a:r>
          </a:p>
          <a:p>
            <a:r>
              <a:rPr lang="en-GB" sz="2400" dirty="0">
                <a:latin typeface="Century Gothic" panose="020B0502020202020204" pitchFamily="34" charset="0"/>
              </a:rPr>
              <a:t>Saving money</a:t>
            </a:r>
          </a:p>
          <a:p>
            <a:r>
              <a:rPr lang="en-GB" sz="2400" dirty="0">
                <a:latin typeface="Century Gothic" panose="020B0502020202020204" pitchFamily="34" charset="0"/>
              </a:rPr>
              <a:t>Saving time</a:t>
            </a:r>
          </a:p>
          <a:p>
            <a:r>
              <a:rPr lang="en-GB" sz="2400" dirty="0">
                <a:latin typeface="Century Gothic" panose="020B0502020202020204" pitchFamily="34" charset="0"/>
              </a:rPr>
              <a:t>Convenient </a:t>
            </a:r>
          </a:p>
          <a:p>
            <a:pPr>
              <a:buNone/>
            </a:pPr>
            <a:endParaRPr lang="en-GB" sz="2400" dirty="0">
              <a:latin typeface="Century Gothic" panose="020B0502020202020204" pitchFamily="34" charset="0"/>
            </a:endParaRPr>
          </a:p>
          <a:p>
            <a:pPr>
              <a:buFontTx/>
              <a:buNone/>
            </a:pPr>
            <a:endParaRPr lang="en-GB" sz="2400" dirty="0">
              <a:latin typeface="Century Gothic" panose="020B0502020202020204" pitchFamily="34" charset="0"/>
            </a:endParaRPr>
          </a:p>
          <a:p>
            <a:pPr>
              <a:buFontTx/>
              <a:buNone/>
            </a:pPr>
            <a:endParaRPr lang="en-GB" sz="2400" dirty="0">
              <a:latin typeface="Century Gothic" panose="020B0502020202020204" pitchFamily="34" charset="0"/>
            </a:endParaRPr>
          </a:p>
          <a:p>
            <a:pPr>
              <a:buFontTx/>
              <a:buNone/>
            </a:pPr>
            <a:endParaRPr lang="en-GB" sz="2400" dirty="0">
              <a:latin typeface="Century Gothic" panose="020B0502020202020204" pitchFamily="34" charset="0"/>
            </a:endParaRPr>
          </a:p>
          <a:p>
            <a:pPr algn="ctr">
              <a:buFontTx/>
              <a:buNone/>
            </a:pPr>
            <a:r>
              <a:rPr lang="en-GB" sz="2400" b="1" dirty="0">
                <a:solidFill>
                  <a:srgbClr val="FF3399"/>
                </a:solidFill>
                <a:latin typeface="Century Gothic" panose="020B0502020202020204" pitchFamily="34" charset="0"/>
              </a:rPr>
              <a:t>WHAT’S IN IT FOR ME??</a:t>
            </a:r>
          </a:p>
          <a:p>
            <a:pPr algn="ctr">
              <a:buFontTx/>
              <a:buNone/>
            </a:pPr>
            <a:r>
              <a:rPr lang="en-GB" sz="2400" b="1" dirty="0">
                <a:latin typeface="Century Gothic" panose="020B0502020202020204" pitchFamily="34" charset="0"/>
              </a:rPr>
              <a:t>The answer is always a benefit!!!</a:t>
            </a:r>
          </a:p>
          <a:p>
            <a:pPr algn="ctr"/>
            <a:endParaRPr lang="en-GB" b="1" dirty="0">
              <a:solidFill>
                <a:srgbClr val="9966FF"/>
              </a:solidFill>
              <a:effectLst>
                <a:outerShdw blurRad="38100" dist="38100" dir="2700000" algn="tl">
                  <a:srgbClr val="C0C0C0"/>
                </a:outerShdw>
              </a:effectLst>
              <a:latin typeface="Century Gothic" panose="020B0502020202020204" pitchFamily="34" charset="0"/>
            </a:endParaRPr>
          </a:p>
        </p:txBody>
      </p:sp>
      <p:sp>
        <p:nvSpPr>
          <p:cNvPr id="4" name="Rectangle 2"/>
          <p:cNvSpPr txBox="1">
            <a:spLocks noChangeArrowheads="1"/>
          </p:cNvSpPr>
          <p:nvPr/>
        </p:nvSpPr>
        <p:spPr bwMode="auto">
          <a:xfrm>
            <a:off x="0" y="280238"/>
            <a:ext cx="12192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eaLnBrk="0" fontAlgn="base" hangingPunct="0">
              <a:spcBef>
                <a:spcPct val="0"/>
              </a:spcBef>
              <a:spcAft>
                <a:spcPct val="0"/>
              </a:spcAft>
              <a:defRPr/>
            </a:pPr>
            <a:r>
              <a:rPr lang="en-GB" sz="3600" b="1" kern="0" dirty="0">
                <a:latin typeface="Century Gothic" panose="020B0502020202020204" pitchFamily="34" charset="0"/>
                <a:ea typeface="+mj-ea"/>
                <a:cs typeface="+mj-cs"/>
              </a:rPr>
              <a:t>Selling to your customers – features, advantages &amp; benefits</a:t>
            </a:r>
          </a:p>
        </p:txBody>
      </p:sp>
      <p:pic>
        <p:nvPicPr>
          <p:cNvPr id="5" name="Picture 4" descr="woman walking with shopping bags.jpg"/>
          <p:cNvPicPr>
            <a:picLocks noChangeAspect="1"/>
          </p:cNvPicPr>
          <p:nvPr/>
        </p:nvPicPr>
        <p:blipFill>
          <a:blip r:embed="rId3" cstate="print"/>
          <a:stretch>
            <a:fillRect/>
          </a:stretch>
        </p:blipFill>
        <p:spPr>
          <a:xfrm>
            <a:off x="7043652" y="1976383"/>
            <a:ext cx="3415751" cy="34005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42143" y="5646339"/>
            <a:ext cx="3234519" cy="1211661"/>
          </a:xfrm>
          <a:prstGeom prst="rect">
            <a:avLst/>
          </a:prstGeom>
        </p:spPr>
      </p:pic>
    </p:spTree>
    <p:extLst>
      <p:ext uri="{BB962C8B-B14F-4D97-AF65-F5344CB8AC3E}">
        <p14:creationId xmlns:p14="http://schemas.microsoft.com/office/powerpoint/2010/main" val="689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 calcmode="lin" valueType="num">
                                      <p:cBhvr additive="base">
                                        <p:cTn id="7" dur="500" fill="hold"/>
                                        <p:tgtEl>
                                          <p:spTgt spid="727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27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2707">
                                            <p:txEl>
                                              <p:pRg st="1" end="1"/>
                                            </p:txEl>
                                          </p:spTgt>
                                        </p:tgtEl>
                                        <p:attrNameLst>
                                          <p:attrName>style.visibility</p:attrName>
                                        </p:attrNameLst>
                                      </p:cBhvr>
                                      <p:to>
                                        <p:strVal val="visible"/>
                                      </p:to>
                                    </p:set>
                                    <p:anim calcmode="lin" valueType="num">
                                      <p:cBhvr additive="base">
                                        <p:cTn id="13" dur="500" fill="hold"/>
                                        <p:tgtEl>
                                          <p:spTgt spid="727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27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2707">
                                            <p:txEl>
                                              <p:pRg st="2" end="2"/>
                                            </p:txEl>
                                          </p:spTgt>
                                        </p:tgtEl>
                                        <p:attrNameLst>
                                          <p:attrName>style.visibility</p:attrName>
                                        </p:attrNameLst>
                                      </p:cBhvr>
                                      <p:to>
                                        <p:strVal val="visible"/>
                                      </p:to>
                                    </p:set>
                                    <p:anim calcmode="lin" valueType="num">
                                      <p:cBhvr additive="base">
                                        <p:cTn id="19" dur="500" fill="hold"/>
                                        <p:tgtEl>
                                          <p:spTgt spid="7270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27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2707">
                                            <p:txEl>
                                              <p:pRg st="3" end="3"/>
                                            </p:txEl>
                                          </p:spTgt>
                                        </p:tgtEl>
                                        <p:attrNameLst>
                                          <p:attrName>style.visibility</p:attrName>
                                        </p:attrNameLst>
                                      </p:cBhvr>
                                      <p:to>
                                        <p:strVal val="visible"/>
                                      </p:to>
                                    </p:set>
                                    <p:anim calcmode="lin" valueType="num">
                                      <p:cBhvr additive="base">
                                        <p:cTn id="25" dur="500" fill="hold"/>
                                        <p:tgtEl>
                                          <p:spTgt spid="7270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27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2707">
                                            <p:txEl>
                                              <p:pRg st="4" end="4"/>
                                            </p:txEl>
                                          </p:spTgt>
                                        </p:tgtEl>
                                        <p:attrNameLst>
                                          <p:attrName>style.visibility</p:attrName>
                                        </p:attrNameLst>
                                      </p:cBhvr>
                                      <p:to>
                                        <p:strVal val="visible"/>
                                      </p:to>
                                    </p:set>
                                    <p:anim calcmode="lin" valueType="num">
                                      <p:cBhvr additive="base">
                                        <p:cTn id="31" dur="500" fill="hold"/>
                                        <p:tgtEl>
                                          <p:spTgt spid="7270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27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2707">
                                            <p:txEl>
                                              <p:pRg st="9" end="9"/>
                                            </p:txEl>
                                          </p:spTgt>
                                        </p:tgtEl>
                                        <p:attrNameLst>
                                          <p:attrName>style.visibility</p:attrName>
                                        </p:attrNameLst>
                                      </p:cBhvr>
                                      <p:to>
                                        <p:strVal val="visible"/>
                                      </p:to>
                                    </p:set>
                                    <p:anim calcmode="lin" valueType="num">
                                      <p:cBhvr additive="base">
                                        <p:cTn id="37" dur="500" fill="hold"/>
                                        <p:tgtEl>
                                          <p:spTgt spid="72707">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270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2707">
                                            <p:txEl>
                                              <p:pRg st="10" end="10"/>
                                            </p:txEl>
                                          </p:spTgt>
                                        </p:tgtEl>
                                        <p:attrNameLst>
                                          <p:attrName>style.visibility</p:attrName>
                                        </p:attrNameLst>
                                      </p:cBhvr>
                                      <p:to>
                                        <p:strVal val="visible"/>
                                      </p:to>
                                    </p:set>
                                    <p:anim calcmode="lin" valueType="num">
                                      <p:cBhvr additive="base">
                                        <p:cTn id="43" dur="500" fill="hold"/>
                                        <p:tgtEl>
                                          <p:spTgt spid="72707">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270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woman with bags in the air.jpg"/>
          <p:cNvPicPr>
            <a:picLocks noChangeAspect="1"/>
          </p:cNvPicPr>
          <p:nvPr/>
        </p:nvPicPr>
        <p:blipFill>
          <a:blip r:embed="rId2" cstate="print"/>
          <a:srcRect l="9263" t="6619" r="12118"/>
          <a:stretch>
            <a:fillRect/>
          </a:stretch>
        </p:blipFill>
        <p:spPr>
          <a:xfrm>
            <a:off x="5863239" y="3557849"/>
            <a:ext cx="4422371" cy="3283527"/>
          </a:xfrm>
          <a:prstGeom prst="rect">
            <a:avLst/>
          </a:prstGeom>
        </p:spPr>
      </p:pic>
      <p:sp>
        <p:nvSpPr>
          <p:cNvPr id="2" name="Title 1"/>
          <p:cNvSpPr>
            <a:spLocks noGrp="1"/>
          </p:cNvSpPr>
          <p:nvPr>
            <p:ph type="title"/>
          </p:nvPr>
        </p:nvSpPr>
        <p:spPr>
          <a:xfrm>
            <a:off x="0" y="0"/>
            <a:ext cx="12192000" cy="1143000"/>
          </a:xfrm>
        </p:spPr>
        <p:txBody>
          <a:bodyPr>
            <a:normAutofit/>
          </a:bodyPr>
          <a:lstStyle/>
          <a:p>
            <a:r>
              <a:rPr lang="en-US" sz="3600" b="1" dirty="0">
                <a:latin typeface="Century Gothic" panose="020B0502020202020204" pitchFamily="34" charset="0"/>
              </a:rPr>
              <a:t>Continue to grow your business</a:t>
            </a:r>
          </a:p>
        </p:txBody>
      </p:sp>
      <p:sp>
        <p:nvSpPr>
          <p:cNvPr id="3" name="Content Placeholder 2"/>
          <p:cNvSpPr>
            <a:spLocks noGrp="1"/>
          </p:cNvSpPr>
          <p:nvPr>
            <p:ph idx="1"/>
          </p:nvPr>
        </p:nvSpPr>
        <p:spPr>
          <a:xfrm>
            <a:off x="389485" y="1824645"/>
            <a:ext cx="4355869" cy="5016731"/>
          </a:xfrm>
        </p:spPr>
        <p:txBody>
          <a:bodyPr>
            <a:normAutofit/>
          </a:bodyPr>
          <a:lstStyle/>
          <a:p>
            <a:r>
              <a:rPr lang="en-US" sz="2400" dirty="0">
                <a:latin typeface="Century Gothic" panose="020B0502020202020204" pitchFamily="34" charset="0"/>
              </a:rPr>
              <a:t>Place weekly orders to maximize your earnings potential</a:t>
            </a:r>
          </a:p>
          <a:p>
            <a:r>
              <a:rPr lang="en-US" sz="2400" dirty="0">
                <a:latin typeface="Century Gothic" panose="020B0502020202020204" pitchFamily="34" charset="0"/>
              </a:rPr>
              <a:t>Deliver, collect money for next order and continue to earn</a:t>
            </a:r>
          </a:p>
          <a:p>
            <a:r>
              <a:rPr lang="en-US" sz="2400" dirty="0">
                <a:latin typeface="Century Gothic" panose="020B0502020202020204" pitchFamily="34" charset="0"/>
              </a:rPr>
              <a:t>Use discount earned to build up cash flow to assist you with paying upfront</a:t>
            </a:r>
          </a:p>
          <a:p>
            <a:pPr>
              <a:buNone/>
            </a:pPr>
            <a:endParaRPr lang="en-US" sz="2400" dirty="0">
              <a:latin typeface="Century Gothic" panose="020B0502020202020204" pitchFamily="34" charset="0"/>
            </a:endParaRPr>
          </a:p>
          <a:p>
            <a:endParaRPr lang="en-US" sz="2400" dirty="0">
              <a:latin typeface="Century Gothic" panose="020B0502020202020204" pitchFamily="34" charset="0"/>
            </a:endParaRPr>
          </a:p>
          <a:p>
            <a:endParaRPr lang="en-US" sz="2400" dirty="0">
              <a:latin typeface="Century Gothic" panose="020B0502020202020204" pitchFamily="34" charset="0"/>
            </a:endParaRPr>
          </a:p>
          <a:p>
            <a:endParaRPr lang="en-US" sz="2400" dirty="0">
              <a:latin typeface="Century Gothic" panose="020B0502020202020204" pitchFamily="34" charset="0"/>
            </a:endParaRPr>
          </a:p>
        </p:txBody>
      </p:sp>
      <p:sp>
        <p:nvSpPr>
          <p:cNvPr id="4" name="Slide Number Placeholder 3"/>
          <p:cNvSpPr>
            <a:spLocks noGrp="1"/>
          </p:cNvSpPr>
          <p:nvPr>
            <p:ph type="sldNum" sz="quarter" idx="12"/>
          </p:nvPr>
        </p:nvSpPr>
        <p:spPr>
          <a:xfrm>
            <a:off x="8534400" y="6248400"/>
            <a:ext cx="2133600" cy="457200"/>
          </a:xfrm>
          <a:prstGeom prst="rect">
            <a:avLst/>
          </a:prstGeom>
        </p:spPr>
        <p:txBody>
          <a:bodyPr/>
          <a:lstStyle/>
          <a:p>
            <a:pPr>
              <a:defRPr/>
            </a:pPr>
            <a:fld id="{E481CB6E-A703-482E-8994-DB9F8C67A8EB}" type="slidenum">
              <a:rPr lang="en-US" smtClean="0"/>
              <a:pPr>
                <a:defRPr/>
              </a:pPr>
              <a:t>9</a:t>
            </a:fld>
            <a:endParaRPr lang="en-US"/>
          </a:p>
        </p:txBody>
      </p:sp>
      <p:pic>
        <p:nvPicPr>
          <p:cNvPr id="9" name="Picture 8" descr="deliver.jpg"/>
          <p:cNvPicPr>
            <a:picLocks noChangeAspect="1"/>
          </p:cNvPicPr>
          <p:nvPr/>
        </p:nvPicPr>
        <p:blipFill>
          <a:blip r:embed="rId3" cstate="print"/>
          <a:srcRect t="7247" b="11032"/>
          <a:stretch>
            <a:fillRect/>
          </a:stretch>
        </p:blipFill>
        <p:spPr>
          <a:xfrm>
            <a:off x="7076902" y="1093236"/>
            <a:ext cx="3524588" cy="249786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646339"/>
            <a:ext cx="3234519" cy="1211661"/>
          </a:xfrm>
          <a:prstGeom prst="rect">
            <a:avLst/>
          </a:prstGeom>
        </p:spPr>
      </p:pic>
    </p:spTree>
    <p:extLst>
      <p:ext uri="{BB962C8B-B14F-4D97-AF65-F5344CB8AC3E}">
        <p14:creationId xmlns:p14="http://schemas.microsoft.com/office/powerpoint/2010/main" val="41686059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878633"/>
            <a:ext cx="2614411" cy="979367"/>
          </a:xfrm>
          <a:prstGeom prst="rect">
            <a:avLst/>
          </a:prstGeom>
        </p:spPr>
      </p:pic>
      <p:sp>
        <p:nvSpPr>
          <p:cNvPr id="21" name="Slide Number Placeholder 5"/>
          <p:cNvSpPr>
            <a:spLocks noGrp="1"/>
          </p:cNvSpPr>
          <p:nvPr>
            <p:ph type="sldNum" sz="quarter" idx="12"/>
          </p:nvPr>
        </p:nvSpPr>
        <p:spPr>
          <a:xfrm>
            <a:off x="8534400" y="6248400"/>
            <a:ext cx="2133600" cy="457200"/>
          </a:xfrm>
          <a:prstGeom prst="rect">
            <a:avLst/>
          </a:prstGeom>
        </p:spPr>
        <p:txBody>
          <a:bodyPr/>
          <a:lstStyle/>
          <a:p>
            <a:pPr>
              <a:defRPr/>
            </a:pPr>
            <a:fld id="{3A3942C7-B733-4695-B8AB-58A657CF4018}" type="slidenum">
              <a:rPr lang="en-US"/>
              <a:pPr>
                <a:defRPr/>
              </a:pPr>
              <a:t>10</a:t>
            </a:fld>
            <a:endParaRPr lang="en-US"/>
          </a:p>
        </p:txBody>
      </p:sp>
      <p:sp>
        <p:nvSpPr>
          <p:cNvPr id="13315" name="Rectangle 4"/>
          <p:cNvSpPr>
            <a:spLocks noChangeArrowheads="1"/>
          </p:cNvSpPr>
          <p:nvPr/>
        </p:nvSpPr>
        <p:spPr bwMode="auto">
          <a:xfrm>
            <a:off x="1703389" y="2254334"/>
            <a:ext cx="8785225" cy="2768928"/>
          </a:xfrm>
          <a:prstGeom prst="roundRect">
            <a:avLst/>
          </a:prstGeom>
          <a:solidFill>
            <a:srgbClr val="00B0F0"/>
          </a:solidFill>
          <a:ln>
            <a:headEnd/>
            <a:tailEnd/>
          </a:ln>
        </p:spPr>
        <p:style>
          <a:lnRef idx="2">
            <a:schemeClr val="accent3"/>
          </a:lnRef>
          <a:fillRef idx="1">
            <a:schemeClr val="lt1"/>
          </a:fillRef>
          <a:effectRef idx="0">
            <a:schemeClr val="accent3"/>
          </a:effectRef>
          <a:fontRef idx="minor">
            <a:schemeClr val="dk1"/>
          </a:fontRef>
        </p:style>
        <p:txBody>
          <a:bodyPr wrap="none" anchor="ctr"/>
          <a:lstStyle/>
          <a:p>
            <a:pPr algn="ctr"/>
            <a:endParaRPr lang="en-US" dirty="0"/>
          </a:p>
        </p:txBody>
      </p:sp>
      <p:sp>
        <p:nvSpPr>
          <p:cNvPr id="13316" name="AutoShape 5"/>
          <p:cNvSpPr>
            <a:spLocks noChangeArrowheads="1"/>
          </p:cNvSpPr>
          <p:nvPr/>
        </p:nvSpPr>
        <p:spPr bwMode="auto">
          <a:xfrm>
            <a:off x="1731097" y="129538"/>
            <a:ext cx="8711272" cy="2087562"/>
          </a:xfrm>
          <a:prstGeom prst="triangle">
            <a:avLst>
              <a:gd name="adj" fmla="val 50000"/>
            </a:avLst>
          </a:prstGeom>
          <a:ln>
            <a:noFill/>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wrap="none" anchor="ctr"/>
          <a:lstStyle/>
          <a:p>
            <a:pPr eaLnBrk="0" hangingPunct="0"/>
            <a:endParaRPr lang="en-US" dirty="0">
              <a:ln>
                <a:solidFill>
                  <a:schemeClr val="tx1"/>
                </a:solidFill>
              </a:ln>
              <a:solidFill>
                <a:sysClr val="windowText" lastClr="000000"/>
              </a:solidFill>
            </a:endParaRPr>
          </a:p>
        </p:txBody>
      </p:sp>
      <p:sp>
        <p:nvSpPr>
          <p:cNvPr id="202758" name="Rectangle 6"/>
          <p:cNvSpPr>
            <a:spLocks noChangeArrowheads="1"/>
          </p:cNvSpPr>
          <p:nvPr/>
        </p:nvSpPr>
        <p:spPr bwMode="auto">
          <a:xfrm>
            <a:off x="1704214" y="5035625"/>
            <a:ext cx="8785225" cy="1219200"/>
          </a:xfrm>
          <a:prstGeom prst="roundRect">
            <a:avLst/>
          </a:prstGeom>
          <a:solidFill>
            <a:srgbClr val="FF3399"/>
          </a:solidFill>
          <a:ln>
            <a:noFill/>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2"/>
          </a:lnRef>
          <a:fillRef idx="1">
            <a:schemeClr val="lt1"/>
          </a:fillRef>
          <a:effectRef idx="0">
            <a:schemeClr val="accent2"/>
          </a:effectRef>
          <a:fontRef idx="minor">
            <a:schemeClr val="dk1"/>
          </a:fontRef>
        </p:style>
        <p:txBody>
          <a:bodyPr wrap="none" anchor="ctr"/>
          <a:lstStyle/>
          <a:p>
            <a:pPr algn="ctr"/>
            <a:r>
              <a:rPr lang="en-US" sz="9600" b="1" dirty="0">
                <a:solidFill>
                  <a:schemeClr val="bg1"/>
                </a:solidFill>
                <a:latin typeface="Century Gothic" pitchFamily="34" charset="0"/>
              </a:rPr>
              <a:t>C   A   S   H</a:t>
            </a:r>
            <a:endParaRPr lang="en-GB" sz="9600" b="1" dirty="0">
              <a:solidFill>
                <a:schemeClr val="bg1"/>
              </a:solidFill>
              <a:latin typeface="Century Gothic" pitchFamily="34" charset="0"/>
            </a:endParaRPr>
          </a:p>
        </p:txBody>
      </p:sp>
      <p:sp>
        <p:nvSpPr>
          <p:cNvPr id="13319" name="Rectangle 8"/>
          <p:cNvSpPr>
            <a:spLocks noChangeArrowheads="1"/>
          </p:cNvSpPr>
          <p:nvPr/>
        </p:nvSpPr>
        <p:spPr bwMode="auto">
          <a:xfrm>
            <a:off x="4770439" y="2636839"/>
            <a:ext cx="2693987" cy="1962871"/>
          </a:xfrm>
          <a:prstGeom prst="rect">
            <a:avLst/>
          </a:prstGeom>
          <a:solidFill>
            <a:schemeClr val="bg1"/>
          </a:solidFill>
          <a:ln w="38100">
            <a:solidFill>
              <a:srgbClr val="FFFFFF"/>
            </a:solidFill>
            <a:miter lim="800000"/>
            <a:headEnd/>
            <a:tailEnd/>
          </a:ln>
        </p:spPr>
        <p:txBody>
          <a:bodyPr wrap="none" anchor="ctr"/>
          <a:lstStyle/>
          <a:p>
            <a:endParaRPr lang="en-GB" sz="2400">
              <a:latin typeface="Times New Roman" pitchFamily="18" charset="0"/>
            </a:endParaRPr>
          </a:p>
        </p:txBody>
      </p:sp>
      <p:sp>
        <p:nvSpPr>
          <p:cNvPr id="202763" name="Text Box 11"/>
          <p:cNvSpPr txBox="1">
            <a:spLocks noChangeArrowheads="1"/>
          </p:cNvSpPr>
          <p:nvPr/>
        </p:nvSpPr>
        <p:spPr bwMode="auto">
          <a:xfrm>
            <a:off x="1772789" y="4203296"/>
            <a:ext cx="2894012" cy="476726"/>
          </a:xfrm>
          <a:prstGeom prst="round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r>
              <a:rPr lang="en-US" sz="2200" b="1" dirty="0" smtClean="0">
                <a:latin typeface="Century Gothic" pitchFamily="34" charset="0"/>
              </a:rPr>
              <a:t>Sell! Sell! Sell!</a:t>
            </a:r>
            <a:r>
              <a:rPr lang="en-US" sz="2200" b="1" dirty="0" smtClean="0">
                <a:latin typeface="Century Gothic" pitchFamily="34" charset="0"/>
              </a:rPr>
              <a:t> </a:t>
            </a:r>
            <a:endParaRPr lang="en-US" sz="2200" b="1" dirty="0">
              <a:latin typeface="Century Gothic" pitchFamily="34" charset="0"/>
            </a:endParaRPr>
          </a:p>
        </p:txBody>
      </p:sp>
      <p:sp>
        <p:nvSpPr>
          <p:cNvPr id="202764" name="Text Box 12"/>
          <p:cNvSpPr txBox="1">
            <a:spLocks noChangeArrowheads="1"/>
          </p:cNvSpPr>
          <p:nvPr/>
        </p:nvSpPr>
        <p:spPr bwMode="auto">
          <a:xfrm>
            <a:off x="7751763" y="2660854"/>
            <a:ext cx="2520950" cy="1975009"/>
          </a:xfrm>
          <a:prstGeom prst="round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pPr algn="ctr"/>
            <a:endParaRPr lang="en-GB" sz="2200" b="1" dirty="0">
              <a:solidFill>
                <a:srgbClr val="FF0000"/>
              </a:solidFill>
              <a:latin typeface="Century Gothic" pitchFamily="34" charset="0"/>
            </a:endParaRPr>
          </a:p>
          <a:p>
            <a:pPr algn="ctr"/>
            <a:r>
              <a:rPr lang="en-GB" sz="2200" b="1" dirty="0">
                <a:latin typeface="Century Gothic" pitchFamily="34" charset="0"/>
              </a:rPr>
              <a:t>INSTANT CASH IN</a:t>
            </a:r>
          </a:p>
          <a:p>
            <a:pPr algn="ctr"/>
            <a:r>
              <a:rPr lang="en-GB" sz="2200" b="1" dirty="0">
                <a:latin typeface="Century Gothic" pitchFamily="34" charset="0"/>
              </a:rPr>
              <a:t>YOUR</a:t>
            </a:r>
          </a:p>
          <a:p>
            <a:pPr algn="ctr"/>
            <a:r>
              <a:rPr lang="en-GB" sz="2200" b="1" dirty="0">
                <a:latin typeface="Century Gothic" pitchFamily="34" charset="0"/>
              </a:rPr>
              <a:t>POCKET</a:t>
            </a:r>
          </a:p>
        </p:txBody>
      </p:sp>
      <p:sp>
        <p:nvSpPr>
          <p:cNvPr id="202767" name="Text Box 15"/>
          <p:cNvSpPr txBox="1">
            <a:spLocks noChangeArrowheads="1"/>
          </p:cNvSpPr>
          <p:nvPr/>
        </p:nvSpPr>
        <p:spPr bwMode="auto">
          <a:xfrm>
            <a:off x="3416589" y="1444317"/>
            <a:ext cx="5641288" cy="646331"/>
          </a:xfrm>
          <a:prstGeom prst="rect">
            <a:avLst/>
          </a:prstGeom>
          <a:noFill/>
          <a:ln w="9525">
            <a:noFill/>
            <a:miter lim="800000"/>
            <a:headEnd/>
            <a:tailEnd/>
          </a:ln>
        </p:spPr>
        <p:txBody>
          <a:bodyPr wrap="none">
            <a:spAutoFit/>
          </a:bodyPr>
          <a:lstStyle/>
          <a:p>
            <a:r>
              <a:rPr lang="en-US" sz="3600" dirty="0">
                <a:solidFill>
                  <a:schemeClr val="bg1"/>
                </a:solidFill>
                <a:latin typeface="Century Gothic" pitchFamily="34" charset="0"/>
              </a:rPr>
              <a:t>Achievement of Dreams</a:t>
            </a:r>
            <a:endParaRPr lang="en-GB" sz="3600" dirty="0">
              <a:solidFill>
                <a:schemeClr val="bg1"/>
              </a:solidFill>
              <a:latin typeface="Times New Roman" pitchFamily="18" charset="0"/>
            </a:endParaRPr>
          </a:p>
        </p:txBody>
      </p:sp>
      <p:sp>
        <p:nvSpPr>
          <p:cNvPr id="202770" name="Text Box 18"/>
          <p:cNvSpPr txBox="1">
            <a:spLocks noChangeArrowheads="1"/>
          </p:cNvSpPr>
          <p:nvPr/>
        </p:nvSpPr>
        <p:spPr bwMode="auto">
          <a:xfrm>
            <a:off x="4789489" y="3161580"/>
            <a:ext cx="2663825" cy="851297"/>
          </a:xfrm>
          <a:prstGeom prst="roundRect">
            <a:avLst/>
          </a:prstGeom>
          <a:solidFill>
            <a:srgbClr val="7030A0"/>
          </a:solidFill>
          <a:ln>
            <a:noFill/>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lnRef>
          <a:fillRef idx="1">
            <a:schemeClr val="lt1"/>
          </a:fillRef>
          <a:effectRef idx="0">
            <a:schemeClr val="accent1"/>
          </a:effectRef>
          <a:fontRef idx="minor">
            <a:schemeClr val="dk1"/>
          </a:fontRef>
        </p:style>
        <p:txBody>
          <a:bodyPr>
            <a:spAutoFit/>
          </a:bodyPr>
          <a:lstStyle/>
          <a:p>
            <a:pPr algn="ctr"/>
            <a:r>
              <a:rPr lang="en-US" sz="2200" dirty="0">
                <a:solidFill>
                  <a:schemeClr val="bg1"/>
                </a:solidFill>
                <a:latin typeface="Century Gothic" pitchFamily="34" charset="0"/>
              </a:rPr>
              <a:t>Deliver order to customer </a:t>
            </a:r>
          </a:p>
        </p:txBody>
      </p:sp>
      <p:sp>
        <p:nvSpPr>
          <p:cNvPr id="202771" name="Text Box 19"/>
          <p:cNvSpPr txBox="1">
            <a:spLocks noChangeArrowheads="1"/>
          </p:cNvSpPr>
          <p:nvPr/>
        </p:nvSpPr>
        <p:spPr bwMode="auto">
          <a:xfrm>
            <a:off x="1901653" y="3178900"/>
            <a:ext cx="2663825" cy="851297"/>
          </a:xfrm>
          <a:prstGeom prst="round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pPr algn="ctr"/>
            <a:r>
              <a:rPr lang="en-US" sz="2200" b="1" dirty="0">
                <a:latin typeface="Century Gothic" pitchFamily="34" charset="0"/>
              </a:rPr>
              <a:t>Collect Customer Order &amp; Money</a:t>
            </a:r>
          </a:p>
        </p:txBody>
      </p:sp>
      <p:sp>
        <p:nvSpPr>
          <p:cNvPr id="202772" name="Text Box 20"/>
          <p:cNvSpPr txBox="1">
            <a:spLocks noChangeArrowheads="1"/>
          </p:cNvSpPr>
          <p:nvPr/>
        </p:nvSpPr>
        <p:spPr bwMode="auto">
          <a:xfrm>
            <a:off x="1866065" y="2488305"/>
            <a:ext cx="2663825" cy="476726"/>
          </a:xfrm>
          <a:prstGeom prst="round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pPr algn="ctr"/>
            <a:r>
              <a:rPr lang="en-US" sz="2200" b="1" dirty="0">
                <a:latin typeface="Century Gothic" pitchFamily="34" charset="0"/>
              </a:rPr>
              <a:t>Current Brochure</a:t>
            </a:r>
          </a:p>
        </p:txBody>
      </p:sp>
    </p:spTree>
    <p:extLst>
      <p:ext uri="{BB962C8B-B14F-4D97-AF65-F5344CB8AC3E}">
        <p14:creationId xmlns:p14="http://schemas.microsoft.com/office/powerpoint/2010/main" val="358890847"/>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2758"/>
                                        </p:tgtEl>
                                        <p:attrNameLst>
                                          <p:attrName>style.visibility</p:attrName>
                                        </p:attrNameLst>
                                      </p:cBhvr>
                                      <p:to>
                                        <p:strVal val="visible"/>
                                      </p:to>
                                    </p:set>
                                    <p:anim calcmode="lin" valueType="num">
                                      <p:cBhvr additive="base">
                                        <p:cTn id="7" dur="500" fill="hold"/>
                                        <p:tgtEl>
                                          <p:spTgt spid="202758"/>
                                        </p:tgtEl>
                                        <p:attrNameLst>
                                          <p:attrName>ppt_x</p:attrName>
                                        </p:attrNameLst>
                                      </p:cBhvr>
                                      <p:tavLst>
                                        <p:tav tm="0">
                                          <p:val>
                                            <p:strVal val="#ppt_x"/>
                                          </p:val>
                                        </p:tav>
                                        <p:tav tm="100000">
                                          <p:val>
                                            <p:strVal val="#ppt_x"/>
                                          </p:val>
                                        </p:tav>
                                      </p:tavLst>
                                    </p:anim>
                                    <p:anim calcmode="lin" valueType="num">
                                      <p:cBhvr additive="base">
                                        <p:cTn id="8" dur="500" fill="hold"/>
                                        <p:tgtEl>
                                          <p:spTgt spid="20275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2772"/>
                                        </p:tgtEl>
                                        <p:attrNameLst>
                                          <p:attrName>style.visibility</p:attrName>
                                        </p:attrNameLst>
                                      </p:cBhvr>
                                      <p:to>
                                        <p:strVal val="visible"/>
                                      </p:to>
                                    </p:set>
                                    <p:anim calcmode="lin" valueType="num">
                                      <p:cBhvr additive="base">
                                        <p:cTn id="13" dur="500" fill="hold"/>
                                        <p:tgtEl>
                                          <p:spTgt spid="202772"/>
                                        </p:tgtEl>
                                        <p:attrNameLst>
                                          <p:attrName>ppt_x</p:attrName>
                                        </p:attrNameLst>
                                      </p:cBhvr>
                                      <p:tavLst>
                                        <p:tav tm="0">
                                          <p:val>
                                            <p:strVal val="#ppt_x"/>
                                          </p:val>
                                        </p:tav>
                                        <p:tav tm="100000">
                                          <p:val>
                                            <p:strVal val="#ppt_x"/>
                                          </p:val>
                                        </p:tav>
                                      </p:tavLst>
                                    </p:anim>
                                    <p:anim calcmode="lin" valueType="num">
                                      <p:cBhvr additive="base">
                                        <p:cTn id="14" dur="500" fill="hold"/>
                                        <p:tgtEl>
                                          <p:spTgt spid="20277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2771"/>
                                        </p:tgtEl>
                                        <p:attrNameLst>
                                          <p:attrName>style.visibility</p:attrName>
                                        </p:attrNameLst>
                                      </p:cBhvr>
                                      <p:to>
                                        <p:strVal val="visible"/>
                                      </p:to>
                                    </p:set>
                                    <p:anim calcmode="lin" valueType="num">
                                      <p:cBhvr additive="base">
                                        <p:cTn id="19" dur="500" fill="hold"/>
                                        <p:tgtEl>
                                          <p:spTgt spid="202771"/>
                                        </p:tgtEl>
                                        <p:attrNameLst>
                                          <p:attrName>ppt_x</p:attrName>
                                        </p:attrNameLst>
                                      </p:cBhvr>
                                      <p:tavLst>
                                        <p:tav tm="0">
                                          <p:val>
                                            <p:strVal val="#ppt_x"/>
                                          </p:val>
                                        </p:tav>
                                        <p:tav tm="100000">
                                          <p:val>
                                            <p:strVal val="#ppt_x"/>
                                          </p:val>
                                        </p:tav>
                                      </p:tavLst>
                                    </p:anim>
                                    <p:anim calcmode="lin" valueType="num">
                                      <p:cBhvr additive="base">
                                        <p:cTn id="20" dur="500" fill="hold"/>
                                        <p:tgtEl>
                                          <p:spTgt spid="20277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2763"/>
                                        </p:tgtEl>
                                        <p:attrNameLst>
                                          <p:attrName>style.visibility</p:attrName>
                                        </p:attrNameLst>
                                      </p:cBhvr>
                                      <p:to>
                                        <p:strVal val="visible"/>
                                      </p:to>
                                    </p:set>
                                    <p:anim calcmode="lin" valueType="num">
                                      <p:cBhvr additive="base">
                                        <p:cTn id="25" dur="500" fill="hold"/>
                                        <p:tgtEl>
                                          <p:spTgt spid="202763"/>
                                        </p:tgtEl>
                                        <p:attrNameLst>
                                          <p:attrName>ppt_x</p:attrName>
                                        </p:attrNameLst>
                                      </p:cBhvr>
                                      <p:tavLst>
                                        <p:tav tm="0">
                                          <p:val>
                                            <p:strVal val="#ppt_x"/>
                                          </p:val>
                                        </p:tav>
                                        <p:tav tm="100000">
                                          <p:val>
                                            <p:strVal val="#ppt_x"/>
                                          </p:val>
                                        </p:tav>
                                      </p:tavLst>
                                    </p:anim>
                                    <p:anim calcmode="lin" valueType="num">
                                      <p:cBhvr additive="base">
                                        <p:cTn id="26" dur="500" fill="hold"/>
                                        <p:tgtEl>
                                          <p:spTgt spid="20276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2770"/>
                                        </p:tgtEl>
                                        <p:attrNameLst>
                                          <p:attrName>style.visibility</p:attrName>
                                        </p:attrNameLst>
                                      </p:cBhvr>
                                      <p:to>
                                        <p:strVal val="visible"/>
                                      </p:to>
                                    </p:set>
                                    <p:anim calcmode="lin" valueType="num">
                                      <p:cBhvr additive="base">
                                        <p:cTn id="31" dur="500" fill="hold"/>
                                        <p:tgtEl>
                                          <p:spTgt spid="202770"/>
                                        </p:tgtEl>
                                        <p:attrNameLst>
                                          <p:attrName>ppt_x</p:attrName>
                                        </p:attrNameLst>
                                      </p:cBhvr>
                                      <p:tavLst>
                                        <p:tav tm="0">
                                          <p:val>
                                            <p:strVal val="#ppt_x"/>
                                          </p:val>
                                        </p:tav>
                                        <p:tav tm="100000">
                                          <p:val>
                                            <p:strVal val="#ppt_x"/>
                                          </p:val>
                                        </p:tav>
                                      </p:tavLst>
                                    </p:anim>
                                    <p:anim calcmode="lin" valueType="num">
                                      <p:cBhvr additive="base">
                                        <p:cTn id="32" dur="500" fill="hold"/>
                                        <p:tgtEl>
                                          <p:spTgt spid="20277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202764"/>
                                        </p:tgtEl>
                                        <p:attrNameLst>
                                          <p:attrName>style.visibility</p:attrName>
                                        </p:attrNameLst>
                                      </p:cBhvr>
                                      <p:to>
                                        <p:strVal val="visible"/>
                                      </p:to>
                                    </p:set>
                                    <p:animEffect transition="in" filter="wheel(1)">
                                      <p:cBhvr>
                                        <p:cTn id="37" dur="500"/>
                                        <p:tgtEl>
                                          <p:spTgt spid="202764"/>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202767"/>
                                        </p:tgtEl>
                                        <p:attrNameLst>
                                          <p:attrName>style.visibility</p:attrName>
                                        </p:attrNameLst>
                                      </p:cBhvr>
                                      <p:to>
                                        <p:strVal val="visible"/>
                                      </p:to>
                                    </p:set>
                                    <p:anim calcmode="lin" valueType="num">
                                      <p:cBhvr>
                                        <p:cTn id="42" dur="500" fill="hold"/>
                                        <p:tgtEl>
                                          <p:spTgt spid="202767"/>
                                        </p:tgtEl>
                                        <p:attrNameLst>
                                          <p:attrName>ppt_w</p:attrName>
                                        </p:attrNameLst>
                                      </p:cBhvr>
                                      <p:tavLst>
                                        <p:tav tm="0">
                                          <p:val>
                                            <p:fltVal val="0"/>
                                          </p:val>
                                        </p:tav>
                                        <p:tav tm="100000">
                                          <p:val>
                                            <p:strVal val="#ppt_w"/>
                                          </p:val>
                                        </p:tav>
                                      </p:tavLst>
                                    </p:anim>
                                    <p:anim calcmode="lin" valueType="num">
                                      <p:cBhvr>
                                        <p:cTn id="43" dur="500" fill="hold"/>
                                        <p:tgtEl>
                                          <p:spTgt spid="202767"/>
                                        </p:tgtEl>
                                        <p:attrNameLst>
                                          <p:attrName>ppt_h</p:attrName>
                                        </p:attrNameLst>
                                      </p:cBhvr>
                                      <p:tavLst>
                                        <p:tav tm="0">
                                          <p:val>
                                            <p:fltVal val="0"/>
                                          </p:val>
                                        </p:tav>
                                        <p:tav tm="100000">
                                          <p:val>
                                            <p:strVal val="#ppt_h"/>
                                          </p:val>
                                        </p:tav>
                                      </p:tavLst>
                                    </p:anim>
                                    <p:animEffect transition="in" filter="fade">
                                      <p:cBhvr>
                                        <p:cTn id="44" dur="500"/>
                                        <p:tgtEl>
                                          <p:spTgt spid="202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8" grpId="0" animBg="1"/>
      <p:bldP spid="202763" grpId="0" animBg="1"/>
      <p:bldP spid="202764" grpId="0" animBg="1"/>
      <p:bldP spid="202767" grpId="0"/>
      <p:bldP spid="202770" grpId="0" animBg="1"/>
      <p:bldP spid="202771" grpId="0" animBg="1"/>
      <p:bldP spid="20277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878633"/>
            <a:ext cx="2614411" cy="979367"/>
          </a:xfrm>
          <a:prstGeom prst="rect">
            <a:avLst/>
          </a:prstGeom>
        </p:spPr>
      </p:pic>
      <p:pic>
        <p:nvPicPr>
          <p:cNvPr id="1028" name="Picture 4" descr="http://www.adpic.de/data/picture/detail/Geoeffnete_Hand_159132.jpg"/>
          <p:cNvPicPr>
            <a:picLocks noChangeAspect="1" noChangeArrowheads="1"/>
          </p:cNvPicPr>
          <p:nvPr/>
        </p:nvPicPr>
        <p:blipFill>
          <a:blip r:embed="rId3" cstate="print"/>
          <a:srcRect/>
          <a:stretch>
            <a:fillRect/>
          </a:stretch>
        </p:blipFill>
        <p:spPr bwMode="auto">
          <a:xfrm>
            <a:off x="8409132" y="3391552"/>
            <a:ext cx="2258868" cy="1602291"/>
          </a:xfrm>
          <a:prstGeom prst="rect">
            <a:avLst/>
          </a:prstGeom>
          <a:noFill/>
        </p:spPr>
      </p:pic>
      <p:graphicFrame>
        <p:nvGraphicFramePr>
          <p:cNvPr id="4" name="Diagram 3"/>
          <p:cNvGraphicFramePr/>
          <p:nvPr>
            <p:extLst>
              <p:ext uri="{D42A27DB-BD31-4B8C-83A1-F6EECF244321}">
                <p14:modId xmlns:p14="http://schemas.microsoft.com/office/powerpoint/2010/main" val="3072346883"/>
              </p:ext>
            </p:extLst>
          </p:nvPr>
        </p:nvGraphicFramePr>
        <p:xfrm>
          <a:off x="1524000" y="180110"/>
          <a:ext cx="9144000" cy="66778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p:cNvSpPr txBox="1"/>
          <p:nvPr/>
        </p:nvSpPr>
        <p:spPr>
          <a:xfrm>
            <a:off x="4225659" y="2175155"/>
            <a:ext cx="3643744" cy="2862322"/>
          </a:xfrm>
          <a:prstGeom prst="rect">
            <a:avLst/>
          </a:prstGeom>
          <a:noFill/>
        </p:spPr>
        <p:txBody>
          <a:bodyPr wrap="square" rtlCol="0">
            <a:spAutoFit/>
          </a:bodyPr>
          <a:lstStyle/>
          <a:p>
            <a:pPr algn="ctr"/>
            <a:r>
              <a:rPr lang="en-US" b="1" u="sng" dirty="0">
                <a:latin typeface="Century Gothic" panose="020B0502020202020204" pitchFamily="34" charset="0"/>
              </a:rPr>
              <a:t>Tips: </a:t>
            </a:r>
          </a:p>
          <a:p>
            <a:pPr algn="ctr">
              <a:buFont typeface="Wingdings" pitchFamily="2" charset="2"/>
              <a:buChar char="ü"/>
            </a:pPr>
            <a:r>
              <a:rPr lang="en-US" dirty="0">
                <a:latin typeface="Century Gothic" panose="020B0502020202020204" pitchFamily="34" charset="0"/>
              </a:rPr>
              <a:t>Sell to at least 2 Customers at </a:t>
            </a:r>
            <a:br>
              <a:rPr lang="en-US" dirty="0">
                <a:latin typeface="Century Gothic" panose="020B0502020202020204" pitchFamily="34" charset="0"/>
              </a:rPr>
            </a:br>
            <a:r>
              <a:rPr lang="en-US" dirty="0">
                <a:latin typeface="Century Gothic" panose="020B0502020202020204" pitchFamily="34" charset="0"/>
              </a:rPr>
              <a:t>   a time. Remember the min </a:t>
            </a:r>
            <a:br>
              <a:rPr lang="en-US" dirty="0">
                <a:latin typeface="Century Gothic" panose="020B0502020202020204" pitchFamily="34" charset="0"/>
              </a:rPr>
            </a:br>
            <a:r>
              <a:rPr lang="en-US" dirty="0">
                <a:latin typeface="Century Gothic" panose="020B0502020202020204" pitchFamily="34" charset="0"/>
              </a:rPr>
              <a:t>   order value is R450</a:t>
            </a:r>
          </a:p>
          <a:p>
            <a:pPr algn="ctr">
              <a:buFont typeface="Wingdings" pitchFamily="2" charset="2"/>
              <a:buChar char="ü"/>
            </a:pPr>
            <a:r>
              <a:rPr lang="en-US" dirty="0">
                <a:latin typeface="Century Gothic" panose="020B0502020202020204" pitchFamily="34" charset="0"/>
              </a:rPr>
              <a:t>Try to place small orders</a:t>
            </a:r>
          </a:p>
          <a:p>
            <a:pPr algn="ctr">
              <a:buFont typeface="Wingdings" pitchFamily="2" charset="2"/>
              <a:buChar char="ü"/>
            </a:pPr>
            <a:r>
              <a:rPr lang="en-US" dirty="0">
                <a:latin typeface="Century Gothic" panose="020B0502020202020204" pitchFamily="34" charset="0"/>
              </a:rPr>
              <a:t>Collect money when you </a:t>
            </a:r>
            <a:br>
              <a:rPr lang="en-US" dirty="0">
                <a:latin typeface="Century Gothic" panose="020B0502020202020204" pitchFamily="34" charset="0"/>
              </a:rPr>
            </a:br>
            <a:r>
              <a:rPr lang="en-US" dirty="0">
                <a:latin typeface="Century Gothic" panose="020B0502020202020204" pitchFamily="34" charset="0"/>
              </a:rPr>
              <a:t>   collect your order</a:t>
            </a:r>
          </a:p>
          <a:p>
            <a:pPr algn="ctr">
              <a:buFont typeface="Wingdings" pitchFamily="2" charset="2"/>
              <a:buChar char="ü"/>
            </a:pPr>
            <a:r>
              <a:rPr lang="en-US" dirty="0">
                <a:latin typeface="Century Gothic" panose="020B0502020202020204" pitchFamily="34" charset="0"/>
              </a:rPr>
              <a:t>Pay before you place the </a:t>
            </a:r>
            <a:br>
              <a:rPr lang="en-US" dirty="0">
                <a:latin typeface="Century Gothic" panose="020B0502020202020204" pitchFamily="34" charset="0"/>
              </a:rPr>
            </a:br>
            <a:r>
              <a:rPr lang="en-US" dirty="0">
                <a:latin typeface="Century Gothic" panose="020B0502020202020204" pitchFamily="34" charset="0"/>
              </a:rPr>
              <a:t>   next order</a:t>
            </a:r>
          </a:p>
          <a:p>
            <a:pPr algn="ctr">
              <a:buFont typeface="Wingdings" pitchFamily="2" charset="2"/>
              <a:buChar char="ü"/>
            </a:pPr>
            <a:r>
              <a:rPr lang="en-US" dirty="0">
                <a:latin typeface="Century Gothic" panose="020B0502020202020204" pitchFamily="34" charset="0"/>
              </a:rPr>
              <a:t>Order every week</a:t>
            </a:r>
          </a:p>
        </p:txBody>
      </p:sp>
      <p:pic>
        <p:nvPicPr>
          <p:cNvPr id="1030" name="Picture 6" descr="http://inselblog.com/wp-content/uploads/2014/02/WhatsAppLogo.png"/>
          <p:cNvPicPr>
            <a:picLocks noChangeAspect="1" noChangeArrowheads="1"/>
          </p:cNvPicPr>
          <p:nvPr/>
        </p:nvPicPr>
        <p:blipFill>
          <a:blip r:embed="rId9" cstate="print"/>
          <a:srcRect l="27605" t="16260" r="29946" b="18179"/>
          <a:stretch>
            <a:fillRect/>
          </a:stretch>
        </p:blipFill>
        <p:spPr bwMode="auto">
          <a:xfrm>
            <a:off x="1977468" y="5278584"/>
            <a:ext cx="1278355" cy="1260763"/>
          </a:xfrm>
          <a:prstGeom prst="rect">
            <a:avLst/>
          </a:prstGeom>
          <a:noFill/>
        </p:spPr>
      </p:pic>
      <p:pic>
        <p:nvPicPr>
          <p:cNvPr id="1032" name="Picture 8" descr="http://images.teamsugar.com/files/upl1/1/15259/52_2008/3ad93aad182d9f9e_receive_gift.xlarger.jpg"/>
          <p:cNvPicPr>
            <a:picLocks noChangeAspect="1" noChangeArrowheads="1"/>
          </p:cNvPicPr>
          <p:nvPr/>
        </p:nvPicPr>
        <p:blipFill>
          <a:blip r:embed="rId10" cstate="print"/>
          <a:srcRect/>
          <a:stretch>
            <a:fillRect/>
          </a:stretch>
        </p:blipFill>
        <p:spPr bwMode="auto">
          <a:xfrm>
            <a:off x="1773374" y="502219"/>
            <a:ext cx="1403205" cy="1617527"/>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05528" y="0"/>
            <a:ext cx="1154269" cy="1931831"/>
          </a:xfrm>
          <a:prstGeom prst="rect">
            <a:avLst/>
          </a:prstGeom>
        </p:spPr>
      </p:pic>
    </p:spTree>
    <p:extLst>
      <p:ext uri="{BB962C8B-B14F-4D97-AF65-F5344CB8AC3E}">
        <p14:creationId xmlns:p14="http://schemas.microsoft.com/office/powerpoint/2010/main" val="2114795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descr="E:\BlackBerry\pictures\IMG00141-20120510-1723.jpg"/>
          <p:cNvPicPr>
            <a:picLocks noGrp="1" noChangeAspect="1" noChangeArrowheads="1"/>
          </p:cNvPicPr>
          <p:nvPr>
            <p:ph idx="1"/>
          </p:nvPr>
        </p:nvPicPr>
        <p:blipFill>
          <a:blip r:embed="rId2" cstate="print"/>
          <a:stretch>
            <a:fillRect/>
          </a:stretch>
        </p:blipFill>
        <p:spPr bwMode="auto">
          <a:xfrm>
            <a:off x="3897284" y="2215183"/>
            <a:ext cx="4397433" cy="3295996"/>
          </a:xfrm>
          <a:prstGeom prst="rect">
            <a:avLst/>
          </a:prstGeom>
          <a:ln w="228600" cap="sq" cmpd="thickThin">
            <a:solidFill>
              <a:srgbClr val="FF3399"/>
            </a:solidFill>
            <a:prstDash val="solid"/>
            <a:miter lim="800000"/>
          </a:ln>
          <a:effectLst>
            <a:innerShdw blurRad="76200">
              <a:srgbClr val="000000"/>
            </a:innerShdw>
          </a:effectLst>
        </p:spPr>
      </p:pic>
      <p:sp>
        <p:nvSpPr>
          <p:cNvPr id="5" name="TextBox 4"/>
          <p:cNvSpPr txBox="1"/>
          <p:nvPr/>
        </p:nvSpPr>
        <p:spPr>
          <a:xfrm>
            <a:off x="1953490" y="1413092"/>
            <a:ext cx="8410143" cy="5355312"/>
          </a:xfrm>
          <a:prstGeom prst="rect">
            <a:avLst/>
          </a:prstGeom>
          <a:noFill/>
        </p:spPr>
        <p:txBody>
          <a:bodyPr wrap="square" rtlCol="0">
            <a:spAutoFit/>
          </a:bodyPr>
          <a:lstStyle/>
          <a:p>
            <a:r>
              <a:rPr lang="en-US" b="1" dirty="0">
                <a:latin typeface="Century Gothic" panose="020B0502020202020204" pitchFamily="34" charset="0"/>
              </a:rPr>
              <a:t>I  started my business 10 years ago with Avon , 7 of those</a:t>
            </a:r>
          </a:p>
          <a:p>
            <a:r>
              <a:rPr lang="en-US" b="1" dirty="0">
                <a:latin typeface="Century Gothic" panose="020B0502020202020204" pitchFamily="34" charset="0"/>
              </a:rPr>
              <a:t> years  I was as a Cash Call account.</a:t>
            </a:r>
          </a:p>
          <a:p>
            <a:r>
              <a:rPr lang="en-US" b="1" dirty="0">
                <a:latin typeface="Century Gothic" panose="020B0502020202020204" pitchFamily="34" charset="0"/>
              </a:rPr>
              <a:t>Today at the age of 60, I am a successful EUL, Why?</a:t>
            </a:r>
          </a:p>
          <a:p>
            <a:r>
              <a:rPr lang="en-US" b="1" dirty="0">
                <a:latin typeface="Century Gothic" panose="020B0502020202020204" pitchFamily="34" charset="0"/>
              </a:rPr>
              <a:t> I wanted to earn extra money and made the decision to become a GSL.   I used my money to pay for products and brochures. When my customers </a:t>
            </a:r>
          </a:p>
          <a:p>
            <a:r>
              <a:rPr lang="en-US" b="1" dirty="0">
                <a:latin typeface="Century Gothic" panose="020B0502020202020204" pitchFamily="34" charset="0"/>
              </a:rPr>
              <a:t>placed their orders I used my commission to pay into my Avon account When I receive the products I delivered it to my Customers immediately and collected their money, they knew I work on a COD basis only.</a:t>
            </a:r>
          </a:p>
          <a:p>
            <a:endParaRPr lang="en-US" b="1" dirty="0">
              <a:latin typeface="Century Gothic" panose="020B0502020202020204" pitchFamily="34" charset="0"/>
            </a:endParaRPr>
          </a:p>
          <a:p>
            <a:r>
              <a:rPr lang="en-US" b="1" dirty="0">
                <a:latin typeface="Century Gothic" panose="020B0502020202020204" pitchFamily="34" charset="0"/>
              </a:rPr>
              <a:t>I extended my house, adopted a baby girl,</a:t>
            </a:r>
          </a:p>
          <a:p>
            <a:r>
              <a:rPr lang="en-US" b="1" dirty="0">
                <a:latin typeface="Century Gothic" panose="020B0502020202020204" pitchFamily="34" charset="0"/>
              </a:rPr>
              <a:t> she was 1 year 3 months old, today she is 8 years and I am</a:t>
            </a:r>
          </a:p>
          <a:p>
            <a:r>
              <a:rPr lang="en-US" b="1" dirty="0">
                <a:latin typeface="Century Gothic" panose="020B0502020202020204" pitchFamily="34" charset="0"/>
              </a:rPr>
              <a:t>Still looking after her with my Avon money. When my son was in hospital I paid R4800 towards his medical bill.</a:t>
            </a:r>
          </a:p>
          <a:p>
            <a:r>
              <a:rPr lang="en-US" b="1" dirty="0">
                <a:latin typeface="Century Gothic" panose="020B0502020202020204" pitchFamily="34" charset="0"/>
              </a:rPr>
              <a:t>Avon has now given me a 21day account, I am grateful to Avon for giving me the opportunity</a:t>
            </a:r>
          </a:p>
          <a:p>
            <a:endParaRPr lang="en-US" b="1" dirty="0">
              <a:latin typeface="Century Gothic" panose="020B0502020202020204" pitchFamily="34" charset="0"/>
            </a:endParaRPr>
          </a:p>
          <a:p>
            <a:endParaRPr lang="en-US" b="1" dirty="0">
              <a:latin typeface="Century Gothic" panose="020B0502020202020204" pitchFamily="34" charset="0"/>
            </a:endParaRPr>
          </a:p>
          <a:p>
            <a:endParaRPr lang="en-US" b="1" dirty="0">
              <a:latin typeface="Century Gothic" panose="020B0502020202020204" pitchFamily="34" charset="0"/>
            </a:endParaRPr>
          </a:p>
          <a:p>
            <a:endParaRPr lang="en-US" b="1" dirty="0">
              <a:latin typeface="Century Gothic" panose="020B0502020202020204" pitchFamily="34" charset="0"/>
            </a:endParaRPr>
          </a:p>
        </p:txBody>
      </p:sp>
      <p:sp>
        <p:nvSpPr>
          <p:cNvPr id="5123" name="Title 1"/>
          <p:cNvSpPr>
            <a:spLocks noGrp="1"/>
          </p:cNvSpPr>
          <p:nvPr>
            <p:ph type="title"/>
          </p:nvPr>
        </p:nvSpPr>
        <p:spPr>
          <a:xfrm>
            <a:off x="0" y="213736"/>
            <a:ext cx="12192000" cy="1143000"/>
          </a:xfrm>
        </p:spPr>
        <p:txBody>
          <a:bodyPr>
            <a:normAutofit fontScale="90000"/>
          </a:bodyPr>
          <a:lstStyle/>
          <a:p>
            <a:pPr algn="ctr"/>
            <a:r>
              <a:rPr lang="en-US" b="1" dirty="0" smtClean="0">
                <a:solidFill>
                  <a:srgbClr val="FF3399"/>
                </a:solidFill>
                <a:effectLst>
                  <a:outerShdw blurRad="38100" dist="38100" dir="2700000" algn="tl">
                    <a:srgbClr val="000000">
                      <a:alpha val="43137"/>
                    </a:srgbClr>
                  </a:outerShdw>
                </a:effectLst>
                <a:latin typeface="Century Gothic" panose="020B0502020202020204" pitchFamily="34" charset="0"/>
              </a:rPr>
              <a:t>Pay as you go success story……. </a:t>
            </a:r>
            <a:br>
              <a:rPr lang="en-US" b="1" dirty="0" smtClean="0">
                <a:solidFill>
                  <a:srgbClr val="FF3399"/>
                </a:solidFill>
                <a:effectLst>
                  <a:outerShdw blurRad="38100" dist="38100" dir="2700000" algn="tl">
                    <a:srgbClr val="000000">
                      <a:alpha val="43137"/>
                    </a:srgbClr>
                  </a:outerShdw>
                </a:effectLst>
                <a:latin typeface="Century Gothic" panose="020B0502020202020204" pitchFamily="34" charset="0"/>
              </a:rPr>
            </a:br>
            <a:r>
              <a:rPr lang="en-US" b="1" dirty="0" smtClean="0">
                <a:effectLst>
                  <a:outerShdw blurRad="38100" dist="38100" dir="2700000" algn="tl">
                    <a:srgbClr val="000000">
                      <a:alpha val="43137"/>
                    </a:srgbClr>
                  </a:outerShdw>
                </a:effectLst>
                <a:latin typeface="Century Gothic" panose="020B0502020202020204" pitchFamily="34" charset="0"/>
              </a:rPr>
              <a:t>MAGDELINE MASHILE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878633"/>
            <a:ext cx="2614411" cy="979367"/>
          </a:xfrm>
          <a:prstGeom prst="rect">
            <a:avLst/>
          </a:prstGeom>
        </p:spPr>
      </p:pic>
    </p:spTree>
    <p:extLst>
      <p:ext uri="{BB962C8B-B14F-4D97-AF65-F5344CB8AC3E}">
        <p14:creationId xmlns:p14="http://schemas.microsoft.com/office/powerpoint/2010/main" val="3380064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xit" presetSubtype="16" fill="hold" grpId="1" nodeType="clickEffect">
                                  <p:stCondLst>
                                    <p:cond delay="0"/>
                                  </p:stCondLst>
                                  <p:childTnLst>
                                    <p:animEffect transition="out" filter="diamond(in)">
                                      <p:cBhvr>
                                        <p:cTn id="10" dur="2000"/>
                                        <p:tgtEl>
                                          <p:spTgt spid="5"/>
                                        </p:tgtEl>
                                      </p:cBhvr>
                                    </p:animEffect>
                                    <p:set>
                                      <p:cBhvr>
                                        <p:cTn id="11" dur="1" fill="hold">
                                          <p:stCondLst>
                                            <p:cond delay="1999"/>
                                          </p:stCondLst>
                                        </p:cTn>
                                        <p:tgtEl>
                                          <p:spTgt spid="5"/>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8" presetClass="entr" presetSubtype="16" fill="hold" nodeType="clickEffect">
                                  <p:stCondLst>
                                    <p:cond delay="0"/>
                                  </p:stCondLst>
                                  <p:childTnLst>
                                    <p:set>
                                      <p:cBhvr>
                                        <p:cTn id="15" dur="1" fill="hold">
                                          <p:stCondLst>
                                            <p:cond delay="0"/>
                                          </p:stCondLst>
                                        </p:cTn>
                                        <p:tgtEl>
                                          <p:spTgt spid="5128"/>
                                        </p:tgtEl>
                                        <p:attrNameLst>
                                          <p:attrName>style.visibility</p:attrName>
                                        </p:attrNameLst>
                                      </p:cBhvr>
                                      <p:to>
                                        <p:strVal val="visible"/>
                                      </p:to>
                                    </p:set>
                                    <p:animEffect transition="in" filter="diamond(in)">
                                      <p:cBhvr>
                                        <p:cTn id="16" dur="20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Text Box 5"/>
          <p:cNvSpPr txBox="1">
            <a:spLocks noChangeArrowheads="1"/>
          </p:cNvSpPr>
          <p:nvPr/>
        </p:nvSpPr>
        <p:spPr bwMode="auto">
          <a:xfrm>
            <a:off x="1980854" y="3174131"/>
            <a:ext cx="8351838" cy="1477328"/>
          </a:xfrm>
          <a:prstGeom prst="rect">
            <a:avLst/>
          </a:prstGeom>
          <a:noFill/>
          <a:ln w="9525">
            <a:noFill/>
            <a:miter lim="800000"/>
            <a:headEnd/>
            <a:tailEnd/>
          </a:ln>
          <a:effectLst/>
        </p:spPr>
        <p:txBody>
          <a:bodyPr>
            <a:spAutoFit/>
          </a:bodyPr>
          <a:lstStyle/>
          <a:p>
            <a:pPr algn="ctr">
              <a:spcBef>
                <a:spcPct val="50000"/>
              </a:spcBef>
            </a:pPr>
            <a:endParaRPr lang="en-GB" sz="3600" b="1" dirty="0"/>
          </a:p>
          <a:p>
            <a:pPr algn="ctr">
              <a:spcBef>
                <a:spcPct val="50000"/>
              </a:spcBef>
            </a:pPr>
            <a:endParaRPr lang="en-GB" sz="3600" b="1" dirty="0"/>
          </a:p>
        </p:txBody>
      </p:sp>
      <p:pic>
        <p:nvPicPr>
          <p:cNvPr id="5" name="Picture 4" descr="http://t0.gstatic.com/images?q=tbn:ANd9GcQecUsX4YC9UsQJWx7SdRZW-VeqoEakyMGEiqoBncEsqIdgWzLu"/>
          <p:cNvPicPr>
            <a:picLocks noChangeAspect="1" noChangeArrowheads="1"/>
          </p:cNvPicPr>
          <p:nvPr/>
        </p:nvPicPr>
        <p:blipFill>
          <a:blip r:embed="rId3" cstate="print"/>
          <a:srcRect/>
          <a:stretch>
            <a:fillRect/>
          </a:stretch>
        </p:blipFill>
        <p:spPr bwMode="auto">
          <a:xfrm>
            <a:off x="4640927" y="2921164"/>
            <a:ext cx="4833120" cy="28385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1806634" y="4172982"/>
            <a:ext cx="2660073" cy="646331"/>
          </a:xfrm>
          <a:prstGeom prst="rect">
            <a:avLst/>
          </a:prstGeom>
          <a:noFill/>
        </p:spPr>
        <p:txBody>
          <a:bodyPr wrap="square" rtlCol="0">
            <a:spAutoFit/>
          </a:bodyPr>
          <a:lstStyle/>
          <a:p>
            <a:r>
              <a:rPr lang="en-US" sz="3600" b="1" dirty="0">
                <a:solidFill>
                  <a:srgbClr val="FF3399"/>
                </a:solidFill>
                <a:effectLst>
                  <a:outerShdw blurRad="38100" dist="38100" dir="2700000" algn="tl">
                    <a:srgbClr val="000000">
                      <a:alpha val="43137"/>
                    </a:srgbClr>
                  </a:outerShdw>
                </a:effectLst>
                <a:latin typeface="Century Gothic" panose="020B0502020202020204" pitchFamily="34" charset="0"/>
              </a:rPr>
              <a:t>Cash is the</a:t>
            </a:r>
          </a:p>
        </p:txBody>
      </p:sp>
      <p:sp>
        <p:nvSpPr>
          <p:cNvPr id="7" name="Rectangle 3"/>
          <p:cNvSpPr>
            <a:spLocks noChangeArrowheads="1"/>
          </p:cNvSpPr>
          <p:nvPr/>
        </p:nvSpPr>
        <p:spPr bwMode="auto">
          <a:xfrm>
            <a:off x="0" y="497791"/>
            <a:ext cx="12192000" cy="2594553"/>
          </a:xfrm>
          <a:prstGeom prst="rect">
            <a:avLst/>
          </a:prstGeom>
          <a:noFill/>
          <a:ln w="9525">
            <a:noFill/>
            <a:miter lim="800000"/>
            <a:headEnd/>
            <a:tailEnd/>
          </a:ln>
        </p:spPr>
        <p:txBody>
          <a:bodyPr/>
          <a:lstStyle/>
          <a:p>
            <a:pPr marL="342900" indent="-342900" algn="ctr">
              <a:lnSpc>
                <a:spcPct val="90000"/>
              </a:lnSpc>
              <a:spcBef>
                <a:spcPct val="20000"/>
              </a:spcBef>
            </a:pPr>
            <a:r>
              <a:rPr lang="en-GB" sz="2800" dirty="0">
                <a:latin typeface="Century Gothic" panose="020B0502020202020204" pitchFamily="34" charset="0"/>
              </a:rPr>
              <a:t>“With Avon you have </a:t>
            </a:r>
            <a:r>
              <a:rPr lang="en-GB" sz="2800" dirty="0">
                <a:solidFill>
                  <a:srgbClr val="FF3399"/>
                </a:solidFill>
                <a:latin typeface="Century Gothic" panose="020B0502020202020204" pitchFamily="34" charset="0"/>
              </a:rPr>
              <a:t>several</a:t>
            </a:r>
            <a:r>
              <a:rPr lang="en-GB" sz="2800" dirty="0">
                <a:latin typeface="Century Gothic" panose="020B0502020202020204" pitchFamily="34" charset="0"/>
              </a:rPr>
              <a:t> opportunities, each having a different potential </a:t>
            </a:r>
            <a:r>
              <a:rPr lang="en-GB" sz="2800" dirty="0">
                <a:solidFill>
                  <a:srgbClr val="FF3399"/>
                </a:solidFill>
                <a:latin typeface="Century Gothic" panose="020B0502020202020204" pitchFamily="34" charset="0"/>
              </a:rPr>
              <a:t>earnings</a:t>
            </a:r>
            <a:r>
              <a:rPr lang="en-GB" sz="2800" dirty="0">
                <a:solidFill>
                  <a:schemeClr val="accent1">
                    <a:lumMod val="75000"/>
                  </a:schemeClr>
                </a:solidFill>
                <a:latin typeface="Century Gothic" panose="020B0502020202020204" pitchFamily="34" charset="0"/>
              </a:rPr>
              <a:t> </a:t>
            </a:r>
            <a:r>
              <a:rPr lang="en-GB" sz="2800" dirty="0">
                <a:latin typeface="Century Gothic" panose="020B0502020202020204" pitchFamily="34" charset="0"/>
              </a:rPr>
              <a:t>range. The more specific you are with what you would like to </a:t>
            </a:r>
            <a:r>
              <a:rPr lang="en-GB" sz="2800" dirty="0">
                <a:solidFill>
                  <a:srgbClr val="FF3399"/>
                </a:solidFill>
                <a:latin typeface="Century Gothic" panose="020B0502020202020204" pitchFamily="34" charset="0"/>
              </a:rPr>
              <a:t>earn</a:t>
            </a:r>
            <a:r>
              <a:rPr lang="en-GB" sz="2800" dirty="0">
                <a:latin typeface="Century Gothic" panose="020B0502020202020204" pitchFamily="34" charset="0"/>
              </a:rPr>
              <a:t>, the easier it is to match you with the right opportunity.”</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878633"/>
            <a:ext cx="2614411" cy="979367"/>
          </a:xfrm>
          <a:prstGeom prst="rect">
            <a:avLst/>
          </a:prstGeom>
        </p:spPr>
      </p:pic>
    </p:spTree>
    <p:extLst>
      <p:ext uri="{BB962C8B-B14F-4D97-AF65-F5344CB8AC3E}">
        <p14:creationId xmlns:p14="http://schemas.microsoft.com/office/powerpoint/2010/main" val="312886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71"/>
            <a:ext cx="7810001" cy="2925651"/>
          </a:xfrm>
          <a:prstGeom prst="rect">
            <a:avLst/>
          </a:prstGeom>
        </p:spPr>
      </p:pic>
      <p:pic>
        <p:nvPicPr>
          <p:cNvPr id="6" name="Picture 5" descr="woman with thumbs up.jpg"/>
          <p:cNvPicPr>
            <a:picLocks noChangeAspect="1"/>
          </p:cNvPicPr>
          <p:nvPr/>
        </p:nvPicPr>
        <p:blipFill>
          <a:blip r:embed="rId4" cstate="print"/>
          <a:srcRect t="1458"/>
          <a:stretch>
            <a:fillRect/>
          </a:stretch>
        </p:blipFill>
        <p:spPr>
          <a:xfrm>
            <a:off x="7403869" y="-3771"/>
            <a:ext cx="4788131" cy="6858001"/>
          </a:xfrm>
          <a:prstGeom prst="rect">
            <a:avLst/>
          </a:prstGeom>
        </p:spPr>
      </p:pic>
      <p:sp>
        <p:nvSpPr>
          <p:cNvPr id="2058" name="Rectangle 10"/>
          <p:cNvSpPr>
            <a:spLocks noGrp="1" noChangeArrowheads="1"/>
          </p:cNvSpPr>
          <p:nvPr>
            <p:ph type="ctrTitle"/>
          </p:nvPr>
        </p:nvSpPr>
        <p:spPr>
          <a:xfrm>
            <a:off x="246609" y="2921880"/>
            <a:ext cx="6910651" cy="4621877"/>
          </a:xfrm>
          <a:noFill/>
          <a:ln>
            <a:noFill/>
          </a:ln>
        </p:spPr>
        <p:txBody>
          <a:bodyPr anchor="t">
            <a:noAutofit/>
          </a:bodyPr>
          <a:lstStyle/>
          <a:p>
            <a:pPr algn="ctr" eaLnBrk="1" hangingPunct="1">
              <a:defRPr/>
            </a:pPr>
            <a:r>
              <a:rPr lang="en-US" sz="4000" dirty="0" smtClean="0">
                <a:latin typeface="Century Gothic" pitchFamily="34" charset="0"/>
              </a:rPr>
              <a:t/>
            </a:r>
            <a:br>
              <a:rPr lang="en-US" sz="4000" dirty="0" smtClean="0">
                <a:latin typeface="Century Gothic" pitchFamily="34" charset="0"/>
              </a:rPr>
            </a:br>
            <a:r>
              <a:rPr lang="en-US" sz="6600" b="1" dirty="0" smtClean="0">
                <a:ln w="900" cmpd="sng">
                  <a:noFill/>
                  <a:prstDash val="solid"/>
                </a:ln>
                <a:solidFill>
                  <a:srgbClr val="FF3399"/>
                </a:solidFill>
                <a:latin typeface="Century Gothic" pitchFamily="34" charset="0"/>
              </a:rPr>
              <a:t>Thank </a:t>
            </a:r>
            <a:r>
              <a:rPr lang="en-US" sz="6600" b="1" dirty="0" smtClean="0">
                <a:ln w="900" cmpd="sng">
                  <a:noFill/>
                  <a:prstDash val="solid"/>
                </a:ln>
                <a:latin typeface="Century Gothic" pitchFamily="34" charset="0"/>
              </a:rPr>
              <a:t>you</a:t>
            </a:r>
            <a:r>
              <a:rPr lang="en-US" sz="6600" b="1" dirty="0" smtClean="0">
                <a:ln w="900" cmpd="sng">
                  <a:noFill/>
                  <a:prstDash val="solid"/>
                </a:ln>
                <a:solidFill>
                  <a:srgbClr val="FF3399"/>
                </a:solidFill>
                <a:latin typeface="Century Gothic" pitchFamily="34" charset="0"/>
              </a:rPr>
              <a:t>! </a:t>
            </a:r>
            <a:endParaRPr lang="en-US" dirty="0">
              <a:ln w="900" cmpd="sng">
                <a:noFill/>
                <a:prstDash val="solid"/>
              </a:ln>
              <a:solidFill>
                <a:schemeClr val="accent1">
                  <a:lumMod val="75000"/>
                </a:schemeClr>
              </a:solidFill>
              <a:effectLst>
                <a:outerShdw blurRad="38100" dist="38100" dir="2700000" algn="tl">
                  <a:srgbClr val="000000">
                    <a:alpha val="43137"/>
                  </a:srgbClr>
                </a:outerShdw>
              </a:effectLst>
              <a:latin typeface="Century Gothic" pitchFamily="34" charset="0"/>
            </a:endParaRPr>
          </a:p>
        </p:txBody>
      </p:sp>
      <p:sp>
        <p:nvSpPr>
          <p:cNvPr id="8" name="Rectangle 14"/>
          <p:cNvSpPr>
            <a:spLocks noGrp="1" noChangeArrowheads="1"/>
          </p:cNvSpPr>
          <p:nvPr>
            <p:ph type="sldNum" sz="quarter" idx="12"/>
          </p:nvPr>
        </p:nvSpPr>
        <p:spPr>
          <a:xfrm>
            <a:off x="8534400" y="6248400"/>
            <a:ext cx="2133600" cy="457200"/>
          </a:xfrm>
          <a:prstGeom prst="rect">
            <a:avLst/>
          </a:prstGeom>
        </p:spPr>
        <p:txBody>
          <a:bodyPr/>
          <a:lstStyle/>
          <a:p>
            <a:pPr>
              <a:defRPr/>
            </a:pPr>
            <a:fld id="{B1F58CA1-B7D6-43B5-B6BF-C6E5A8053467}" type="slidenum">
              <a:rPr lang="en-US"/>
              <a:pPr>
                <a:defRPr/>
              </a:pPr>
              <a:t>14</a:t>
            </a:fld>
            <a:endParaRPr lang="en-US"/>
          </a:p>
        </p:txBody>
      </p:sp>
    </p:spTree>
    <p:extLst>
      <p:ext uri="{BB962C8B-B14F-4D97-AF65-F5344CB8AC3E}">
        <p14:creationId xmlns:p14="http://schemas.microsoft.com/office/powerpoint/2010/main" val="7486943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716</TotalTime>
  <Words>1210</Words>
  <Application>Microsoft Office PowerPoint</Application>
  <PresentationFormat>Widescreen</PresentationFormat>
  <Paragraphs>158</Paragraphs>
  <Slides>14</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Century Gothic</vt:lpstr>
      <vt:lpstr>Times New Roman</vt:lpstr>
      <vt:lpstr>Wingdings</vt:lpstr>
      <vt:lpstr>Office Theme</vt:lpstr>
      <vt:lpstr>How to Successfully MANAGE your AVON BUSINESS as a: “Pay-as-you-Go”   Representative  </vt:lpstr>
      <vt:lpstr>So you have a  “Pay-as-you-go” account, what does that mean? </vt:lpstr>
      <vt:lpstr>In Avon you get 3 Type’s of Accounts</vt:lpstr>
      <vt:lpstr>Difference between PAYG, 21 day Account, Deposit to Buy</vt:lpstr>
      <vt:lpstr>Make being a “pay-as-you-go” account work for YOU!</vt:lpstr>
      <vt:lpstr>Your ID is linked to you and it will follow you where  ever you go, start TODAY to build a credit record! </vt:lpstr>
      <vt:lpstr> First steps to start your business ?</vt:lpstr>
      <vt:lpstr>PowerPoint Presentation</vt:lpstr>
      <vt:lpstr>Continue to grow your business</vt:lpstr>
      <vt:lpstr>PowerPoint Presentation</vt:lpstr>
      <vt:lpstr>PowerPoint Presentation</vt:lpstr>
      <vt:lpstr>Pay as you go success story…….  MAGDELINE MASHILE </vt:lpstr>
      <vt:lpstr>PowerPoint Presentation</vt:lpstr>
      <vt:lpstr> Thank 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Successfully MANAGE your AVON BUSINESS as a:    “Pay-as-you-Go”   Representative</dc:title>
  <dc:creator>Chantelle Monaghan/WST/ZA</dc:creator>
  <cp:lastModifiedBy>Chantelle Monaghan/WST/ZA</cp:lastModifiedBy>
  <cp:revision>6</cp:revision>
  <dcterms:created xsi:type="dcterms:W3CDTF">2014-08-14T20:52:04Z</dcterms:created>
  <dcterms:modified xsi:type="dcterms:W3CDTF">2014-08-15T11:16:31Z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