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  <p:sldMasterId id="2147483708" r:id="rId3"/>
  </p:sldMasterIdLst>
  <p:notesMasterIdLst>
    <p:notesMasterId r:id="rId7"/>
  </p:notesMasterIdLst>
  <p:sldIdLst>
    <p:sldId id="969" r:id="rId4"/>
    <p:sldId id="970" r:id="rId5"/>
    <p:sldId id="96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1"/>
    <p:restoredTop sz="83425" autoAdjust="0"/>
  </p:normalViewPr>
  <p:slideViewPr>
    <p:cSldViewPr snapToGrid="0" snapToObjects="1">
      <p:cViewPr varScale="1">
        <p:scale>
          <a:sx n="60" d="100"/>
          <a:sy n="60" d="100"/>
        </p:scale>
        <p:origin x="141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3467C-2EA6-3F40-99D9-E4E1703EF0CB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36B64-4669-4B48-B9D7-4208C6AC9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1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644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Avon 2014 Corporate Template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644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Speaker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44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DB042-0186-4D28-8F38-5D297D42A3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44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985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familiarise yourself with the T&amp;Cs that your Representatives will need to accept before their store is opened.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644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Avon 2014 Corporate Template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644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Speaker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44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DB042-0186-4D28-8F38-5D297D42A3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44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82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" t="1472" r="1396" b="949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457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3515" cy="685800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31725" y="5223513"/>
            <a:ext cx="4101580" cy="11328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0" name="Title 11"/>
          <p:cNvSpPr>
            <a:spLocks noGrp="1"/>
          </p:cNvSpPr>
          <p:nvPr>
            <p:ph type="title"/>
          </p:nvPr>
        </p:nvSpPr>
        <p:spPr>
          <a:xfrm>
            <a:off x="3607336" y="491512"/>
            <a:ext cx="5226440" cy="1664947"/>
          </a:xfrm>
        </p:spPr>
        <p:txBody>
          <a:bodyPr>
            <a:normAutofit/>
          </a:bodyPr>
          <a:lstStyle>
            <a:lvl1pPr algn="ctr">
              <a:defRPr sz="4000" b="1" baseline="0">
                <a:solidFill>
                  <a:srgbClr val="EAB895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71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115" y="2247576"/>
            <a:ext cx="10972801" cy="4610424"/>
          </a:xfrm>
        </p:spPr>
        <p:txBody>
          <a:bodyPr/>
          <a:lstStyle>
            <a:lvl1pPr marL="457182" indent="-457182" algn="l" defTabSz="457182" rtl="0" eaLnBrk="1" latinLnBrk="0" hangingPunct="1">
              <a:buClr>
                <a:srgbClr val="00A7A1"/>
              </a:buClr>
              <a:buFont typeface="Wingdings" charset="2"/>
              <a:buChar char="§"/>
              <a:defRPr lang="ru-RU" sz="2800" kern="1200" dirty="0" smtClean="0">
                <a:solidFill>
                  <a:schemeClr val="tx1"/>
                </a:solidFill>
                <a:latin typeface="+mn-lt"/>
                <a:ea typeface="+mn-ea"/>
                <a:cs typeface="Helvetica"/>
              </a:defRPr>
            </a:lvl1pPr>
            <a:lvl2pPr marL="914363" indent="-457182">
              <a:buClr>
                <a:srgbClr val="00A7A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257250" indent="-342886">
              <a:buClr>
                <a:srgbClr val="00A7A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714431" indent="-342886">
              <a:buClr>
                <a:srgbClr val="00A7A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171613" indent="-342886">
              <a:buClr>
                <a:srgbClr val="00A7A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CFFF-AACF-0E49-BF6A-A9FF6F6378FE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67138" y="6359528"/>
            <a:ext cx="38608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6A41-660E-9E4B-A110-2F5D48DD178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1"/>
          <p:cNvSpPr>
            <a:spLocks noGrp="1"/>
          </p:cNvSpPr>
          <p:nvPr>
            <p:ph type="title" hasCustomPrompt="1"/>
          </p:nvPr>
        </p:nvSpPr>
        <p:spPr>
          <a:xfrm>
            <a:off x="609600" y="1155701"/>
            <a:ext cx="10972798" cy="8651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EA2664"/>
                </a:solidFill>
                <a:latin typeface="+mn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" t="6265"/>
          <a:stretch/>
        </p:blipFill>
        <p:spPr>
          <a:xfrm>
            <a:off x="0" y="0"/>
            <a:ext cx="12192001" cy="93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73063" y="141553"/>
            <a:ext cx="11445875" cy="86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30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73063" y="1105525"/>
            <a:ext cx="11445875" cy="51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7516092" y="6611468"/>
            <a:ext cx="1133638" cy="203729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D8268-2F17-4712-A41F-646D880D1BD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19514" y="6611468"/>
            <a:ext cx="4303448" cy="203729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33716" y="6611468"/>
            <a:ext cx="592667" cy="203729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7258415-0297-423F-AB31-20679ABF7CC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4564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543697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altLang="en-US" sz="3000" i="0" kern="1200" dirty="0" smtClean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2pPr>
      <a:lvl3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3pPr>
      <a:lvl4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4pPr>
      <a:lvl5pPr algn="l" defTabSz="543697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5pPr>
      <a:lvl6pPr marL="380985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6pPr>
      <a:lvl7pPr marL="761970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7pPr>
      <a:lvl8pPr marL="1142954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8pPr>
      <a:lvl9pPr marL="1523939" algn="l" defTabSz="543697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195784" indent="-195784" algn="l" defTabSz="543697" rtl="0" eaLnBrk="0" fontAlgn="base" hangingPunct="0">
        <a:lnSpc>
          <a:spcPct val="95000"/>
        </a:lnSpc>
        <a:spcBef>
          <a:spcPts val="12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3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73585" indent="-185201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2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1970" indent="-185201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1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50354" indent="-195784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50354" indent="-195784" algn="l" defTabSz="543697" rtl="0" eaLnBrk="0" fontAlgn="base" hangingPunct="0">
        <a:lnSpc>
          <a:spcPct val="95000"/>
        </a:lnSpc>
        <a:spcBef>
          <a:spcPts val="300"/>
        </a:spcBef>
        <a:spcAft>
          <a:spcPts val="0"/>
        </a:spcAft>
        <a:buClr>
          <a:schemeClr val="tx1"/>
        </a:buClr>
        <a:buFont typeface="Wingdings" panose="05000000000000000000" pitchFamily="2" charset="2"/>
        <a:buChar char="§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title</a:t>
            </a:r>
            <a:r>
              <a:rPr lang="ru-RU" dirty="0"/>
              <a:t> </a:t>
            </a:r>
            <a:r>
              <a:rPr lang="ru-RU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err="1"/>
              <a:t>Click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Master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 </a:t>
            </a:r>
            <a:r>
              <a:rPr lang="ru-RU" dirty="0" err="1"/>
              <a:t>styles</a:t>
            </a:r>
            <a:endParaRPr lang="ru-RU" dirty="0"/>
          </a:p>
          <a:p>
            <a:pPr lvl="1"/>
            <a:r>
              <a:rPr lang="ru-RU" dirty="0" err="1"/>
              <a:t>Second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2"/>
            <a:r>
              <a:rPr lang="ru-RU" dirty="0" err="1"/>
              <a:t>Third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3"/>
            <a:r>
              <a:rPr lang="ru-RU" dirty="0" err="1"/>
              <a:t>Fourth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ru-RU" dirty="0"/>
          </a:p>
          <a:p>
            <a:pPr lvl="4"/>
            <a:r>
              <a:rPr lang="ru-RU" dirty="0" err="1"/>
              <a:t>Fifth</a:t>
            </a:r>
            <a:r>
              <a:rPr lang="ru-RU" dirty="0"/>
              <a:t> </a:t>
            </a:r>
            <a:r>
              <a:rPr lang="ru-RU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2313CFFF-AACF-0E49-BF6A-A9FF6F6378FE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2B16A41-660E-9E4B-A110-2F5D48DD17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1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xStyles>
    <p:titleStyle>
      <a:lvl1pPr algn="ctr" defTabSz="4571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886" indent="-342886" algn="l" defTabSz="457182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20" indent="-285739" algn="l" defTabSz="457182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2954" indent="-228591" algn="l" defTabSz="457182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136" indent="-228591" algn="l" defTabSz="457182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318" indent="-228591" algn="l" defTabSz="457182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499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45718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73063" y="141553"/>
            <a:ext cx="11445875" cy="86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106458" y="6506106"/>
            <a:ext cx="862542" cy="203729"/>
          </a:xfrm>
          <a:prstGeom prst="rect">
            <a:avLst/>
          </a:prstGeom>
        </p:spPr>
        <p:txBody>
          <a:bodyPr lIns="91436" tIns="45718" rIns="91436" bIns="45718" anchor="b" anchorCtr="0"/>
          <a:lstStyle>
            <a:lvl1pPr algn="ctr" defTabSz="544215" fontAlgn="auto">
              <a:spcBef>
                <a:spcPts val="0"/>
              </a:spcBef>
              <a:spcAft>
                <a:spcPts val="0"/>
              </a:spcAft>
              <a:defRPr sz="91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43479" y="6506106"/>
            <a:ext cx="4303448" cy="203729"/>
          </a:xfrm>
          <a:prstGeom prst="rect">
            <a:avLst/>
          </a:prstGeom>
        </p:spPr>
        <p:txBody>
          <a:bodyPr lIns="91436" tIns="45718" rIns="91436" bIns="45718" anchor="b" anchorCtr="0"/>
          <a:lstStyle>
            <a:lvl1pPr algn="l" defTabSz="544215" fontAlgn="auto">
              <a:spcBef>
                <a:spcPts val="0"/>
              </a:spcBef>
              <a:spcAft>
                <a:spcPts val="0"/>
              </a:spcAft>
              <a:defRPr sz="91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22" y="6506106"/>
            <a:ext cx="592667" cy="203729"/>
          </a:xfrm>
          <a:prstGeom prst="rect">
            <a:avLst/>
          </a:prstGeom>
        </p:spPr>
        <p:txBody>
          <a:bodyPr lIns="91436" tIns="45718" rIns="91436" bIns="45718" anchor="b" anchorCtr="0"/>
          <a:lstStyle>
            <a:lvl1pPr algn="l" defTabSz="544215" fontAlgn="auto">
              <a:spcBef>
                <a:spcPts val="0"/>
              </a:spcBef>
              <a:spcAft>
                <a:spcPts val="0"/>
              </a:spcAft>
              <a:defRPr sz="91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2CD47B-0DDE-4C5F-9699-60B75826A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Text Placeholder 10"/>
          <p:cNvSpPr>
            <a:spLocks noGrp="1"/>
          </p:cNvSpPr>
          <p:nvPr>
            <p:ph type="body" idx="1"/>
          </p:nvPr>
        </p:nvSpPr>
        <p:spPr bwMode="auto">
          <a:xfrm>
            <a:off x="373063" y="1105525"/>
            <a:ext cx="11445875" cy="51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0944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543675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lang="en-US" altLang="en-US" sz="3000" i="1" kern="1200" dirty="0" smtClean="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defTabSz="543675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2pPr>
      <a:lvl3pPr algn="l" defTabSz="543675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3pPr>
      <a:lvl4pPr algn="l" defTabSz="543675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4pPr>
      <a:lvl5pPr algn="l" defTabSz="543675" rtl="0" eaLnBrk="0" fontAlgn="base" hangingPunct="0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5pPr>
      <a:lvl6pPr marL="380970" algn="l" defTabSz="543675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6pPr>
      <a:lvl7pPr marL="761940" algn="l" defTabSz="543675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7pPr>
      <a:lvl8pPr marL="1142908" algn="l" defTabSz="543675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8pPr>
      <a:lvl9pPr marL="1523878" algn="l" defTabSz="543675" rtl="0" fontAlgn="base">
        <a:lnSpc>
          <a:spcPts val="3333"/>
        </a:lnSpc>
        <a:spcBef>
          <a:spcPct val="0"/>
        </a:spcBef>
        <a:spcAft>
          <a:spcPct val="0"/>
        </a:spcAft>
        <a:defRPr sz="3000" i="1">
          <a:solidFill>
            <a:schemeClr val="accent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195776" indent="-195776" algn="l" defTabSz="543675" rtl="0" eaLnBrk="0" fontAlgn="base" hangingPunct="0">
        <a:spcBef>
          <a:spcPts val="250"/>
        </a:spcBef>
        <a:spcAft>
          <a:spcPts val="1000"/>
        </a:spcAft>
        <a:buClr>
          <a:srgbClr val="EC008C"/>
        </a:buClr>
        <a:buFont typeface="Arial" panose="020B0604020202020204" pitchFamily="34" charset="0"/>
        <a:buChar char="•"/>
        <a:defRPr lang="en-US" sz="2333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73566" indent="-185193" algn="l" defTabSz="543675" rtl="0" eaLnBrk="0" fontAlgn="base" hangingPunct="0">
        <a:spcBef>
          <a:spcPts val="250"/>
        </a:spcBef>
        <a:spcAft>
          <a:spcPts val="1000"/>
        </a:spcAft>
        <a:buClr>
          <a:srgbClr val="EC008C"/>
        </a:buClr>
        <a:buFont typeface="Arial" panose="020B0604020202020204" pitchFamily="34" charset="0"/>
        <a:buChar char="•"/>
        <a:defRPr lang="en-US" sz="2333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1940" indent="-185193" algn="l" defTabSz="543675" rtl="0" eaLnBrk="0" fontAlgn="base" hangingPunct="0">
        <a:spcBef>
          <a:spcPts val="250"/>
        </a:spcBef>
        <a:spcAft>
          <a:spcPts val="1000"/>
        </a:spcAft>
        <a:buClr>
          <a:srgbClr val="EC008C"/>
        </a:buClr>
        <a:buFont typeface="Arial" panose="020B0604020202020204" pitchFamily="34" charset="0"/>
        <a:buChar char="•"/>
        <a:defRPr lang="en-US" sz="2333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50312" indent="-195776" algn="l" defTabSz="543675" rtl="0" eaLnBrk="0" fontAlgn="base" hangingPunct="0">
        <a:spcBef>
          <a:spcPts val="250"/>
        </a:spcBef>
        <a:spcAft>
          <a:spcPts val="1000"/>
        </a:spcAft>
        <a:buClr>
          <a:srgbClr val="EC008C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50312" indent="-195776" algn="l" defTabSz="543675" rtl="0" eaLnBrk="0" fontAlgn="base" hangingPunct="0">
        <a:spcBef>
          <a:spcPts val="250"/>
        </a:spcBef>
        <a:spcAft>
          <a:spcPts val="1000"/>
        </a:spcAft>
        <a:buClr>
          <a:srgbClr val="EC008C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95332" indent="-190484" algn="l" defTabSz="7619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302" indent="-190484" algn="l" defTabSz="7619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272" indent="-190484" algn="l" defTabSz="7619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240" indent="-190484" algn="l" defTabSz="7619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70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40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08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878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848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818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787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756" algn="l" defTabSz="7619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62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6C9528-25BF-3C4A-8842-9318666E1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9" y="2513249"/>
            <a:ext cx="10707755" cy="388755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ZA" sz="2000" dirty="0"/>
              <a:t>Always update your contact detail for customers to find you</a:t>
            </a:r>
          </a:p>
          <a:p>
            <a:pPr>
              <a:lnSpc>
                <a:spcPct val="110000"/>
              </a:lnSpc>
            </a:pPr>
            <a:r>
              <a:rPr lang="en-ZA" sz="2000" dirty="0"/>
              <a:t>Contact your customer as soon as you receive an order</a:t>
            </a:r>
          </a:p>
          <a:p>
            <a:pPr>
              <a:lnSpc>
                <a:spcPct val="110000"/>
              </a:lnSpc>
            </a:pPr>
            <a:r>
              <a:rPr lang="en-ZA" sz="2000" dirty="0"/>
              <a:t>Accept an process orders within 24 hours from receiving it</a:t>
            </a:r>
          </a:p>
          <a:p>
            <a:pPr>
              <a:lnSpc>
                <a:spcPct val="110000"/>
              </a:lnSpc>
            </a:pPr>
            <a:r>
              <a:rPr lang="en-ZA" sz="2000" dirty="0"/>
              <a:t>Explain to your customer when you will order and delivery products</a:t>
            </a:r>
          </a:p>
          <a:p>
            <a:pPr>
              <a:lnSpc>
                <a:spcPct val="110000"/>
              </a:lnSpc>
            </a:pPr>
            <a:r>
              <a:rPr lang="en-ZA" sz="2000" dirty="0"/>
              <a:t>Listen to your customers</a:t>
            </a:r>
          </a:p>
          <a:p>
            <a:pPr>
              <a:lnSpc>
                <a:spcPct val="110000"/>
              </a:lnSpc>
            </a:pPr>
            <a:r>
              <a:rPr lang="en-ZA" sz="2000" dirty="0"/>
              <a:t>Offer support long after their purchase</a:t>
            </a:r>
          </a:p>
          <a:p>
            <a:pPr lvl="0">
              <a:lnSpc>
                <a:spcPct val="110000"/>
              </a:lnSpc>
            </a:pPr>
            <a:r>
              <a:rPr lang="en-US" sz="2000" dirty="0"/>
              <a:t>Remember your customer’s preferences</a:t>
            </a:r>
          </a:p>
          <a:p>
            <a:pPr lvl="0">
              <a:lnSpc>
                <a:spcPct val="110000"/>
              </a:lnSpc>
            </a:pPr>
            <a:r>
              <a:rPr lang="en-US" sz="2000" dirty="0"/>
              <a:t>Ask for their feedback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Keep your promises</a:t>
            </a:r>
          </a:p>
          <a:p>
            <a:pPr marL="0" lvl="0" indent="0">
              <a:lnSpc>
                <a:spcPct val="110000"/>
              </a:lnSpc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CCE177-D979-4246-B1CD-4F7D5055A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9925"/>
            <a:ext cx="12192000" cy="865199"/>
          </a:xfrm>
        </p:spPr>
        <p:txBody>
          <a:bodyPr>
            <a:normAutofit fontScale="90000"/>
          </a:bodyPr>
          <a:lstStyle/>
          <a:p>
            <a:r>
              <a:rPr lang="en-ZA" sz="3200" dirty="0"/>
              <a:t>All about the customer - a new way of selling, a new way of caring</a:t>
            </a:r>
            <a:endParaRPr lang="en-US" sz="32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83B736F-0C5F-4895-90EA-C30B446DB703}"/>
              </a:ext>
            </a:extLst>
          </p:cNvPr>
          <p:cNvSpPr txBox="1">
            <a:spLocks/>
          </p:cNvSpPr>
          <p:nvPr/>
        </p:nvSpPr>
        <p:spPr>
          <a:xfrm>
            <a:off x="212036" y="1895952"/>
            <a:ext cx="10972798" cy="865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182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EA2664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ZA" sz="2400" b="0" dirty="0"/>
              <a:t>Here are some simple ways to show your customer that you care.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466594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6C9528-25BF-3C4A-8842-9318666E1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68" y="1896525"/>
            <a:ext cx="11856125" cy="4899497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50000"/>
              </a:lnSpc>
            </a:pPr>
            <a:r>
              <a:rPr lang="en-ZA" sz="1800" dirty="0"/>
              <a:t>My store will always have up-to-date contact details, such as my cell-phone number and e-mail address;</a:t>
            </a:r>
          </a:p>
          <a:p>
            <a:pPr lvl="0">
              <a:lnSpc>
                <a:spcPct val="150000"/>
              </a:lnSpc>
            </a:pPr>
            <a:r>
              <a:rPr lang="en-ZA" sz="1800" dirty="0"/>
              <a:t>I will always contact my customers immediately and resolve any and/or all their queries within </a:t>
            </a:r>
            <a:r>
              <a:rPr lang="en-ZA" sz="1800" i="1" dirty="0"/>
              <a:t>24 (twenty-four) hours</a:t>
            </a:r>
            <a:r>
              <a:rPr lang="en-ZA" sz="1800" dirty="0"/>
              <a:t> of it being escalated to me, I acknowledge and understand that by not doing so, my conduct reflects negatively on Avon;</a:t>
            </a:r>
          </a:p>
          <a:p>
            <a:pPr lvl="0">
              <a:lnSpc>
                <a:spcPct val="150000"/>
              </a:lnSpc>
            </a:pPr>
            <a:r>
              <a:rPr lang="en-ZA" sz="1800" dirty="0"/>
              <a:t>I will accept and process all the orders that I received from my customers within </a:t>
            </a:r>
            <a:r>
              <a:rPr lang="en-ZA" sz="1800" i="1" dirty="0"/>
              <a:t>24 (twenty-four) hours</a:t>
            </a:r>
            <a:r>
              <a:rPr lang="en-ZA" sz="1800" dirty="0"/>
              <a:t> of receipt; I acknowledge and understand that by not doing so, my conduct reflects negatively on Avon;</a:t>
            </a:r>
          </a:p>
          <a:p>
            <a:pPr lvl="0">
              <a:lnSpc>
                <a:spcPct val="150000"/>
              </a:lnSpc>
            </a:pPr>
            <a:r>
              <a:rPr lang="en-ZA" sz="1800" dirty="0"/>
              <a:t>I will always contact my customers immediately after I have processed their order(s) to make them aware that I have processed same and manage their expectations about the delivery of their products, I acknowledge and understand that by not doing so, my conduct reflects negatively on Avon;</a:t>
            </a:r>
          </a:p>
          <a:p>
            <a:pPr lvl="0">
              <a:lnSpc>
                <a:spcPct val="150000"/>
              </a:lnSpc>
            </a:pPr>
            <a:r>
              <a:rPr lang="en-ZA" sz="1800" dirty="0"/>
              <a:t>As an Avon Representative, I commit to conduct my business in line with Avon’s values and that in all my dealings I will observe its Code of Conduct; and</a:t>
            </a:r>
          </a:p>
          <a:p>
            <a:pPr lvl="0">
              <a:lnSpc>
                <a:spcPct val="150000"/>
              </a:lnSpc>
            </a:pPr>
            <a:r>
              <a:rPr lang="en-ZA" sz="1800" dirty="0"/>
              <a:t>I will ensure that my Avon Account is in good standing and paid up at all times; I acknowledge that by not doing so I negatively impact customers in that this may delay delivery of their products.</a:t>
            </a: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accent2"/>
              </a:solidFill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CCE177-D979-4246-B1CD-4F7D5055A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60" y="1009925"/>
            <a:ext cx="11856124" cy="865199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0" dirty="0"/>
              <a:t>The below Terms &amp; Conditions will need to be accepted by Representatives before their Store will be created.  </a:t>
            </a:r>
          </a:p>
        </p:txBody>
      </p:sp>
    </p:spTree>
    <p:extLst>
      <p:ext uri="{BB962C8B-B14F-4D97-AF65-F5344CB8AC3E}">
        <p14:creationId xmlns:p14="http://schemas.microsoft.com/office/powerpoint/2010/main" val="33556823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VON Lad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6AC2"/>
      </a:accent1>
      <a:accent2>
        <a:srgbClr val="FF8FD1"/>
      </a:accent2>
      <a:accent3>
        <a:srgbClr val="CC75EE"/>
      </a:accent3>
      <a:accent4>
        <a:srgbClr val="80D5FC"/>
      </a:accent4>
      <a:accent5>
        <a:srgbClr val="9BFBF0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4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ltGray">
        <a:noFill/>
        <a:ln w="57150" cap="sq">
          <a:solidFill>
            <a:schemeClr val="tx1"/>
          </a:solidFill>
          <a:miter lim="800000"/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>
        <a:noFill/>
      </a:spPr>
      <a:bodyPr wrap="square" rtlCol="0">
        <a:spAutoFit/>
      </a:bodyPr>
      <a:lstStyle>
        <a:defPPr>
          <a:defRPr sz="23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MA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3C66"/>
      </a:accent1>
      <a:accent2>
        <a:srgbClr val="BC5A98"/>
      </a:accent2>
      <a:accent3>
        <a:srgbClr val="49A4A0"/>
      </a:accent3>
      <a:accent4>
        <a:srgbClr val="E2B99A"/>
      </a:accent4>
      <a:accent5>
        <a:srgbClr val="1E1D45"/>
      </a:accent5>
      <a:accent6>
        <a:srgbClr val="7C9AB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2014 Avon Corp Temp Colors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EC008C"/>
      </a:accent1>
      <a:accent2>
        <a:srgbClr val="7F7F7F"/>
      </a:accent2>
      <a:accent3>
        <a:srgbClr val="673AB7"/>
      </a:accent3>
      <a:accent4>
        <a:srgbClr val="187486"/>
      </a:accent4>
      <a:accent5>
        <a:srgbClr val="00A0F0"/>
      </a:accent5>
      <a:accent6>
        <a:srgbClr val="D30044"/>
      </a:accent6>
      <a:hlink>
        <a:srgbClr val="FFB611"/>
      </a:hlink>
      <a:folHlink>
        <a:srgbClr val="FF5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16415</TotalTime>
  <Words>180</Words>
  <Application>Microsoft Office PowerPoint</Application>
  <PresentationFormat>Widescreen</PresentationFormat>
  <Paragraphs>25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Century Gothic</vt:lpstr>
      <vt:lpstr>Helvetica</vt:lpstr>
      <vt:lpstr>Times New Roman</vt:lpstr>
      <vt:lpstr>Wingdings</vt:lpstr>
      <vt:lpstr>Custom Design</vt:lpstr>
      <vt:lpstr>1_Office Theme</vt:lpstr>
      <vt:lpstr>1_Custom Design</vt:lpstr>
      <vt:lpstr>PowerPoint Presentation</vt:lpstr>
      <vt:lpstr>All about the customer - a new way of selling, a new way of caring</vt:lpstr>
      <vt:lpstr>The below Terms &amp; Conditions will need to be accepted by Representatives before their Store will be created.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Odendal/WST/ZA</dc:creator>
  <cp:lastModifiedBy>Bernadette de Kock/WST/ZA</cp:lastModifiedBy>
  <cp:revision>137</cp:revision>
  <cp:lastPrinted>2018-08-30T06:30:30Z</cp:lastPrinted>
  <dcterms:created xsi:type="dcterms:W3CDTF">2018-08-17T06:50:08Z</dcterms:created>
  <dcterms:modified xsi:type="dcterms:W3CDTF">2018-10-23T09:08:31Z</dcterms:modified>
</cp:coreProperties>
</file>